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30"/>
  </p:notesMasterIdLst>
  <p:sldIdLst>
    <p:sldId id="261" r:id="rId2"/>
    <p:sldId id="280" r:id="rId3"/>
    <p:sldId id="279" r:id="rId4"/>
    <p:sldId id="273" r:id="rId5"/>
    <p:sldId id="274" r:id="rId6"/>
    <p:sldId id="275" r:id="rId7"/>
    <p:sldId id="278" r:id="rId8"/>
    <p:sldId id="256" r:id="rId9"/>
    <p:sldId id="257" r:id="rId10"/>
    <p:sldId id="259" r:id="rId11"/>
    <p:sldId id="258" r:id="rId12"/>
    <p:sldId id="262" r:id="rId13"/>
    <p:sldId id="260" r:id="rId14"/>
    <p:sldId id="263" r:id="rId15"/>
    <p:sldId id="267" r:id="rId16"/>
    <p:sldId id="268" r:id="rId17"/>
    <p:sldId id="288" r:id="rId18"/>
    <p:sldId id="277" r:id="rId19"/>
    <p:sldId id="281" r:id="rId20"/>
    <p:sldId id="282" r:id="rId21"/>
    <p:sldId id="283" r:id="rId22"/>
    <p:sldId id="286" r:id="rId23"/>
    <p:sldId id="285" r:id="rId24"/>
    <p:sldId id="287" r:id="rId25"/>
    <p:sldId id="289" r:id="rId26"/>
    <p:sldId id="290" r:id="rId27"/>
    <p:sldId id="291" r:id="rId28"/>
    <p:sldId id="284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33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76" autoAdjust="0"/>
  </p:normalViewPr>
  <p:slideViewPr>
    <p:cSldViewPr showGuides="1">
      <p:cViewPr varScale="1">
        <p:scale>
          <a:sx n="100" d="100"/>
          <a:sy n="100" d="100"/>
        </p:scale>
        <p:origin x="1836" y="96"/>
      </p:cViewPr>
      <p:guideLst>
        <p:guide orient="horz" pos="482"/>
        <p:guide pos="33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7CC38-2301-4500-9477-7A186AF59E4E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B78B7-5C27-445F-991D-4C15BF1E0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034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B78B7-5C27-445F-991D-4C15BF1E0E4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72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979"/>
            <a:ext cx="9144000" cy="3527875"/>
            <a:chOff x="0" y="-979"/>
            <a:chExt cx="9144000" cy="3527875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1143000" y="-2"/>
              <a:ext cx="8001000" cy="3526897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26896 h 3526896"/>
                <a:gd name="connsiteX1" fmla="*/ 2701257 w 8001000"/>
                <a:gd name="connsiteY1" fmla="*/ 259740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44376 h 3544376"/>
                <a:gd name="connsiteX1" fmla="*/ 2820319 w 8001000"/>
                <a:gd name="connsiteY1" fmla="*/ 0 h 3544376"/>
                <a:gd name="connsiteX2" fmla="*/ 8001000 w 8001000"/>
                <a:gd name="connsiteY2" fmla="*/ 17480 h 3544376"/>
                <a:gd name="connsiteX3" fmla="*/ 8001000 w 8001000"/>
                <a:gd name="connsiteY3" fmla="*/ 3544376 h 3544376"/>
                <a:gd name="connsiteX4" fmla="*/ 0 w 8001000"/>
                <a:gd name="connsiteY4" fmla="*/ 3544376 h 3544376"/>
                <a:gd name="connsiteX0" fmla="*/ 0 w 8001000"/>
                <a:gd name="connsiteY0" fmla="*/ 3526896 h 3526896"/>
                <a:gd name="connsiteX1" fmla="*/ 2825082 w 8001000"/>
                <a:gd name="connsiteY1" fmla="*/ 207164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39597 h 3539597"/>
                <a:gd name="connsiteX1" fmla="*/ 2844132 w 8001000"/>
                <a:gd name="connsiteY1" fmla="*/ 0 h 3539597"/>
                <a:gd name="connsiteX2" fmla="*/ 8001000 w 8001000"/>
                <a:gd name="connsiteY2" fmla="*/ 12701 h 3539597"/>
                <a:gd name="connsiteX3" fmla="*/ 8001000 w 8001000"/>
                <a:gd name="connsiteY3" fmla="*/ 3539597 h 3539597"/>
                <a:gd name="connsiteX4" fmla="*/ 0 w 8001000"/>
                <a:gd name="connsiteY4" fmla="*/ 3539597 h 353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7">
                  <a:moveTo>
                    <a:pt x="0" y="3539597"/>
                  </a:moveTo>
                  <a:cubicBezTo>
                    <a:pt x="122767" y="2626432"/>
                    <a:pt x="1138613" y="823850"/>
                    <a:pt x="2844132" y="0"/>
                  </a:cubicBezTo>
                  <a:lnTo>
                    <a:pt x="8001000" y="12701"/>
                  </a:lnTo>
                  <a:lnTo>
                    <a:pt x="8001000" y="3539597"/>
                  </a:lnTo>
                  <a:lnTo>
                    <a:pt x="0" y="3539597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5831998" y="-979"/>
              <a:ext cx="3312001" cy="3527875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2203286 w 4410000"/>
                <a:gd name="connsiteY2" fmla="*/ 8561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48158 w 4458158"/>
                <a:gd name="connsiteY0" fmla="*/ 3526896 h 3526896"/>
                <a:gd name="connsiteX1" fmla="*/ 2251444 w 4458158"/>
                <a:gd name="connsiteY1" fmla="*/ 2211 h 3526896"/>
                <a:gd name="connsiteX2" fmla="*/ 4458158 w 4458158"/>
                <a:gd name="connsiteY2" fmla="*/ 0 h 3526896"/>
                <a:gd name="connsiteX3" fmla="*/ 4458158 w 4458158"/>
                <a:gd name="connsiteY3" fmla="*/ 3526896 h 3526896"/>
                <a:gd name="connsiteX4" fmla="*/ 48158 w 4458158"/>
                <a:gd name="connsiteY4" fmla="*/ 3526896 h 3526896"/>
                <a:gd name="connsiteX0" fmla="*/ 40523 w 4450523"/>
                <a:gd name="connsiteY0" fmla="*/ 3526896 h 3526896"/>
                <a:gd name="connsiteX1" fmla="*/ 2243809 w 4450523"/>
                <a:gd name="connsiteY1" fmla="*/ 2211 h 3526896"/>
                <a:gd name="connsiteX2" fmla="*/ 4450523 w 4450523"/>
                <a:gd name="connsiteY2" fmla="*/ 0 h 3526896"/>
                <a:gd name="connsiteX3" fmla="*/ 4450523 w 4450523"/>
                <a:gd name="connsiteY3" fmla="*/ 3526896 h 3526896"/>
                <a:gd name="connsiteX4" fmla="*/ 40523 w 4450523"/>
                <a:gd name="connsiteY4" fmla="*/ 3526896 h 3526896"/>
                <a:gd name="connsiteX0" fmla="*/ -1 w 4409999"/>
                <a:gd name="connsiteY0" fmla="*/ 3526896 h 3526896"/>
                <a:gd name="connsiteX1" fmla="*/ 2203285 w 4409999"/>
                <a:gd name="connsiteY1" fmla="*/ 2211 h 3526896"/>
                <a:gd name="connsiteX2" fmla="*/ 4409999 w 4409999"/>
                <a:gd name="connsiteY2" fmla="*/ 0 h 3526896"/>
                <a:gd name="connsiteX3" fmla="*/ 4409999 w 4409999"/>
                <a:gd name="connsiteY3" fmla="*/ 3526896 h 3526896"/>
                <a:gd name="connsiteX4" fmla="*/ -1 w 4409999"/>
                <a:gd name="connsiteY4" fmla="*/ 3526896 h 3526896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0000" h="3534227">
                  <a:moveTo>
                    <a:pt x="0" y="3534227"/>
                  </a:moveTo>
                  <a:cubicBezTo>
                    <a:pt x="1240723" y="2707067"/>
                    <a:pt x="2340130" y="891248"/>
                    <a:pt x="2187432" y="0"/>
                  </a:cubicBezTo>
                  <a:lnTo>
                    <a:pt x="4410000" y="7331"/>
                  </a:lnTo>
                  <a:lnTo>
                    <a:pt x="4410000" y="3534227"/>
                  </a:lnTo>
                  <a:lnTo>
                    <a:pt x="0" y="3534227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172000" y="0"/>
              <a:ext cx="971999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591437 w 2976437"/>
                <a:gd name="connsiteY0" fmla="*/ 3526896 h 3526896"/>
                <a:gd name="connsiteX1" fmla="*/ 1147637 w 2976437"/>
                <a:gd name="connsiteY1" fmla="*/ 0 h 3526896"/>
                <a:gd name="connsiteX2" fmla="*/ 2976437 w 2976437"/>
                <a:gd name="connsiteY2" fmla="*/ 0 h 3526896"/>
                <a:gd name="connsiteX3" fmla="*/ 2976437 w 2976437"/>
                <a:gd name="connsiteY3" fmla="*/ 3526896 h 3526896"/>
                <a:gd name="connsiteX4" fmla="*/ 591437 w 2976437"/>
                <a:gd name="connsiteY4" fmla="*/ 3526896 h 3526896"/>
                <a:gd name="connsiteX0" fmla="*/ 1009556 w 3394556"/>
                <a:gd name="connsiteY0" fmla="*/ 3526896 h 3526896"/>
                <a:gd name="connsiteX1" fmla="*/ 1565756 w 3394556"/>
                <a:gd name="connsiteY1" fmla="*/ 0 h 3526896"/>
                <a:gd name="connsiteX2" fmla="*/ 3394556 w 3394556"/>
                <a:gd name="connsiteY2" fmla="*/ 0 h 3526896"/>
                <a:gd name="connsiteX3" fmla="*/ 3394556 w 3394556"/>
                <a:gd name="connsiteY3" fmla="*/ 3526896 h 3526896"/>
                <a:gd name="connsiteX4" fmla="*/ 1009556 w 3394556"/>
                <a:gd name="connsiteY4" fmla="*/ 3526896 h 3526896"/>
                <a:gd name="connsiteX0" fmla="*/ 919410 w 3304410"/>
                <a:gd name="connsiteY0" fmla="*/ 3526896 h 3526896"/>
                <a:gd name="connsiteX1" fmla="*/ 1475610 w 3304410"/>
                <a:gd name="connsiteY1" fmla="*/ 0 h 3526896"/>
                <a:gd name="connsiteX2" fmla="*/ 3304410 w 3304410"/>
                <a:gd name="connsiteY2" fmla="*/ 0 h 3526896"/>
                <a:gd name="connsiteX3" fmla="*/ 3304410 w 3304410"/>
                <a:gd name="connsiteY3" fmla="*/ 3526896 h 3526896"/>
                <a:gd name="connsiteX4" fmla="*/ 919410 w 3304410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4410" h="3526896">
                  <a:moveTo>
                    <a:pt x="919410" y="3526896"/>
                  </a:moveTo>
                  <a:cubicBezTo>
                    <a:pt x="-761507" y="2688704"/>
                    <a:pt x="126859" y="1195912"/>
                    <a:pt x="1475610" y="0"/>
                  </a:cubicBezTo>
                  <a:lnTo>
                    <a:pt x="3304410" y="0"/>
                  </a:lnTo>
                  <a:lnTo>
                    <a:pt x="3304410" y="3526896"/>
                  </a:lnTo>
                  <a:lnTo>
                    <a:pt x="91941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7000" y="189000"/>
            <a:ext cx="8543395" cy="3171249"/>
          </a:xfrm>
          <a:noFill/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882000" y="3609000"/>
            <a:ext cx="7920000" cy="2520000"/>
          </a:xfrm>
        </p:spPr>
        <p:txBody>
          <a:bodyPr>
            <a:normAutofit/>
          </a:bodyPr>
          <a:lstStyle>
            <a:lvl1pPr marL="228600" indent="-228600">
              <a:lnSpc>
                <a:spcPct val="110000"/>
              </a:lnSpc>
              <a:buFont typeface="Wingdings" panose="05000000000000000000" pitchFamily="2" charset="2"/>
              <a:buChar char="§"/>
              <a:defRPr sz="28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110000"/>
              </a:lnSpc>
              <a:buFont typeface="Wingdings" panose="05000000000000000000" pitchFamily="2" charset="2"/>
              <a:buChar char="§"/>
              <a:defRPr sz="24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18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16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16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0B7AF5F-8494-40C6-A41F-EE9A756265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0" y="6437976"/>
            <a:ext cx="2210394" cy="3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02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620688"/>
            <a:ext cx="9144000" cy="1785169"/>
            <a:chOff x="0" y="-979"/>
            <a:chExt cx="9144000" cy="3527875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1143000" y="-2"/>
              <a:ext cx="8001000" cy="3526897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26896 h 3526896"/>
                <a:gd name="connsiteX1" fmla="*/ 2701257 w 8001000"/>
                <a:gd name="connsiteY1" fmla="*/ 259740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44376 h 3544376"/>
                <a:gd name="connsiteX1" fmla="*/ 2820319 w 8001000"/>
                <a:gd name="connsiteY1" fmla="*/ 0 h 3544376"/>
                <a:gd name="connsiteX2" fmla="*/ 8001000 w 8001000"/>
                <a:gd name="connsiteY2" fmla="*/ 17480 h 3544376"/>
                <a:gd name="connsiteX3" fmla="*/ 8001000 w 8001000"/>
                <a:gd name="connsiteY3" fmla="*/ 3544376 h 3544376"/>
                <a:gd name="connsiteX4" fmla="*/ 0 w 8001000"/>
                <a:gd name="connsiteY4" fmla="*/ 3544376 h 3544376"/>
                <a:gd name="connsiteX0" fmla="*/ 0 w 8001000"/>
                <a:gd name="connsiteY0" fmla="*/ 3526896 h 3526896"/>
                <a:gd name="connsiteX1" fmla="*/ 2825082 w 8001000"/>
                <a:gd name="connsiteY1" fmla="*/ 207164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39597 h 3539597"/>
                <a:gd name="connsiteX1" fmla="*/ 2844132 w 8001000"/>
                <a:gd name="connsiteY1" fmla="*/ 0 h 3539597"/>
                <a:gd name="connsiteX2" fmla="*/ 8001000 w 8001000"/>
                <a:gd name="connsiteY2" fmla="*/ 12701 h 3539597"/>
                <a:gd name="connsiteX3" fmla="*/ 8001000 w 8001000"/>
                <a:gd name="connsiteY3" fmla="*/ 3539597 h 3539597"/>
                <a:gd name="connsiteX4" fmla="*/ 0 w 8001000"/>
                <a:gd name="connsiteY4" fmla="*/ 3539597 h 353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7">
                  <a:moveTo>
                    <a:pt x="0" y="3539597"/>
                  </a:moveTo>
                  <a:cubicBezTo>
                    <a:pt x="122767" y="2626432"/>
                    <a:pt x="1138613" y="823850"/>
                    <a:pt x="2844132" y="0"/>
                  </a:cubicBezTo>
                  <a:lnTo>
                    <a:pt x="8001000" y="12701"/>
                  </a:lnTo>
                  <a:lnTo>
                    <a:pt x="8001000" y="3539597"/>
                  </a:lnTo>
                  <a:lnTo>
                    <a:pt x="0" y="3539597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5831998" y="-979"/>
              <a:ext cx="3312001" cy="3527875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2203286 w 4410000"/>
                <a:gd name="connsiteY2" fmla="*/ 8561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48158 w 4458158"/>
                <a:gd name="connsiteY0" fmla="*/ 3526896 h 3526896"/>
                <a:gd name="connsiteX1" fmla="*/ 2251444 w 4458158"/>
                <a:gd name="connsiteY1" fmla="*/ 2211 h 3526896"/>
                <a:gd name="connsiteX2" fmla="*/ 4458158 w 4458158"/>
                <a:gd name="connsiteY2" fmla="*/ 0 h 3526896"/>
                <a:gd name="connsiteX3" fmla="*/ 4458158 w 4458158"/>
                <a:gd name="connsiteY3" fmla="*/ 3526896 h 3526896"/>
                <a:gd name="connsiteX4" fmla="*/ 48158 w 4458158"/>
                <a:gd name="connsiteY4" fmla="*/ 3526896 h 3526896"/>
                <a:gd name="connsiteX0" fmla="*/ 40523 w 4450523"/>
                <a:gd name="connsiteY0" fmla="*/ 3526896 h 3526896"/>
                <a:gd name="connsiteX1" fmla="*/ 2243809 w 4450523"/>
                <a:gd name="connsiteY1" fmla="*/ 2211 h 3526896"/>
                <a:gd name="connsiteX2" fmla="*/ 4450523 w 4450523"/>
                <a:gd name="connsiteY2" fmla="*/ 0 h 3526896"/>
                <a:gd name="connsiteX3" fmla="*/ 4450523 w 4450523"/>
                <a:gd name="connsiteY3" fmla="*/ 3526896 h 3526896"/>
                <a:gd name="connsiteX4" fmla="*/ 40523 w 4450523"/>
                <a:gd name="connsiteY4" fmla="*/ 3526896 h 3526896"/>
                <a:gd name="connsiteX0" fmla="*/ -1 w 4409999"/>
                <a:gd name="connsiteY0" fmla="*/ 3526896 h 3526896"/>
                <a:gd name="connsiteX1" fmla="*/ 2203285 w 4409999"/>
                <a:gd name="connsiteY1" fmla="*/ 2211 h 3526896"/>
                <a:gd name="connsiteX2" fmla="*/ 4409999 w 4409999"/>
                <a:gd name="connsiteY2" fmla="*/ 0 h 3526896"/>
                <a:gd name="connsiteX3" fmla="*/ 4409999 w 4409999"/>
                <a:gd name="connsiteY3" fmla="*/ 3526896 h 3526896"/>
                <a:gd name="connsiteX4" fmla="*/ -1 w 4409999"/>
                <a:gd name="connsiteY4" fmla="*/ 3526896 h 3526896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0000" h="3534227">
                  <a:moveTo>
                    <a:pt x="0" y="3534227"/>
                  </a:moveTo>
                  <a:cubicBezTo>
                    <a:pt x="1240723" y="2707067"/>
                    <a:pt x="2340130" y="891248"/>
                    <a:pt x="2187432" y="0"/>
                  </a:cubicBezTo>
                  <a:lnTo>
                    <a:pt x="4410000" y="7331"/>
                  </a:lnTo>
                  <a:lnTo>
                    <a:pt x="4410000" y="3534227"/>
                  </a:lnTo>
                  <a:lnTo>
                    <a:pt x="0" y="3534227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172000" y="0"/>
              <a:ext cx="971999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591437 w 2976437"/>
                <a:gd name="connsiteY0" fmla="*/ 3526896 h 3526896"/>
                <a:gd name="connsiteX1" fmla="*/ 1147637 w 2976437"/>
                <a:gd name="connsiteY1" fmla="*/ 0 h 3526896"/>
                <a:gd name="connsiteX2" fmla="*/ 2976437 w 2976437"/>
                <a:gd name="connsiteY2" fmla="*/ 0 h 3526896"/>
                <a:gd name="connsiteX3" fmla="*/ 2976437 w 2976437"/>
                <a:gd name="connsiteY3" fmla="*/ 3526896 h 3526896"/>
                <a:gd name="connsiteX4" fmla="*/ 591437 w 2976437"/>
                <a:gd name="connsiteY4" fmla="*/ 3526896 h 3526896"/>
                <a:gd name="connsiteX0" fmla="*/ 1009556 w 3394556"/>
                <a:gd name="connsiteY0" fmla="*/ 3526896 h 3526896"/>
                <a:gd name="connsiteX1" fmla="*/ 1565756 w 3394556"/>
                <a:gd name="connsiteY1" fmla="*/ 0 h 3526896"/>
                <a:gd name="connsiteX2" fmla="*/ 3394556 w 3394556"/>
                <a:gd name="connsiteY2" fmla="*/ 0 h 3526896"/>
                <a:gd name="connsiteX3" fmla="*/ 3394556 w 3394556"/>
                <a:gd name="connsiteY3" fmla="*/ 3526896 h 3526896"/>
                <a:gd name="connsiteX4" fmla="*/ 1009556 w 3394556"/>
                <a:gd name="connsiteY4" fmla="*/ 3526896 h 3526896"/>
                <a:gd name="connsiteX0" fmla="*/ 919410 w 3304410"/>
                <a:gd name="connsiteY0" fmla="*/ 3526896 h 3526896"/>
                <a:gd name="connsiteX1" fmla="*/ 1475610 w 3304410"/>
                <a:gd name="connsiteY1" fmla="*/ 0 h 3526896"/>
                <a:gd name="connsiteX2" fmla="*/ 3304410 w 3304410"/>
                <a:gd name="connsiteY2" fmla="*/ 0 h 3526896"/>
                <a:gd name="connsiteX3" fmla="*/ 3304410 w 3304410"/>
                <a:gd name="connsiteY3" fmla="*/ 3526896 h 3526896"/>
                <a:gd name="connsiteX4" fmla="*/ 919410 w 3304410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4410" h="3526896">
                  <a:moveTo>
                    <a:pt x="919410" y="3526896"/>
                  </a:moveTo>
                  <a:cubicBezTo>
                    <a:pt x="-761507" y="2688704"/>
                    <a:pt x="126859" y="1195912"/>
                    <a:pt x="1475610" y="0"/>
                  </a:cubicBezTo>
                  <a:lnTo>
                    <a:pt x="3304410" y="0"/>
                  </a:lnTo>
                  <a:lnTo>
                    <a:pt x="3304410" y="3526896"/>
                  </a:lnTo>
                  <a:lnTo>
                    <a:pt x="91941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97001" y="2562998"/>
            <a:ext cx="6858000" cy="245766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97001" y="778325"/>
            <a:ext cx="8550000" cy="1461249"/>
          </a:xfrm>
          <a:noFill/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A9D6D90-54EB-481A-8744-F6544B1B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8284" y="6617802"/>
            <a:ext cx="2057400" cy="18256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62159F-2A17-4C7A-841F-B2A334D244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2E3D719-50B4-4CDA-90D8-7EB7F6D8C6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34" b="6823"/>
          <a:stretch/>
        </p:blipFill>
        <p:spPr>
          <a:xfrm>
            <a:off x="45269" y="1354239"/>
            <a:ext cx="9053465" cy="5044761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738FDD4-E44A-404F-A666-04ABF98CCC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0" y="6437976"/>
            <a:ext cx="2210394" cy="3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75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620688"/>
            <a:ext cx="9144000" cy="1785169"/>
            <a:chOff x="0" y="-979"/>
            <a:chExt cx="9144000" cy="3527875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1143000" y="-2"/>
              <a:ext cx="8001000" cy="3526897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26896 h 3526896"/>
                <a:gd name="connsiteX1" fmla="*/ 2701257 w 8001000"/>
                <a:gd name="connsiteY1" fmla="*/ 259740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44376 h 3544376"/>
                <a:gd name="connsiteX1" fmla="*/ 2820319 w 8001000"/>
                <a:gd name="connsiteY1" fmla="*/ 0 h 3544376"/>
                <a:gd name="connsiteX2" fmla="*/ 8001000 w 8001000"/>
                <a:gd name="connsiteY2" fmla="*/ 17480 h 3544376"/>
                <a:gd name="connsiteX3" fmla="*/ 8001000 w 8001000"/>
                <a:gd name="connsiteY3" fmla="*/ 3544376 h 3544376"/>
                <a:gd name="connsiteX4" fmla="*/ 0 w 8001000"/>
                <a:gd name="connsiteY4" fmla="*/ 3544376 h 3544376"/>
                <a:gd name="connsiteX0" fmla="*/ 0 w 8001000"/>
                <a:gd name="connsiteY0" fmla="*/ 3526896 h 3526896"/>
                <a:gd name="connsiteX1" fmla="*/ 2825082 w 8001000"/>
                <a:gd name="connsiteY1" fmla="*/ 207164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39597 h 3539597"/>
                <a:gd name="connsiteX1" fmla="*/ 2844132 w 8001000"/>
                <a:gd name="connsiteY1" fmla="*/ 0 h 3539597"/>
                <a:gd name="connsiteX2" fmla="*/ 8001000 w 8001000"/>
                <a:gd name="connsiteY2" fmla="*/ 12701 h 3539597"/>
                <a:gd name="connsiteX3" fmla="*/ 8001000 w 8001000"/>
                <a:gd name="connsiteY3" fmla="*/ 3539597 h 3539597"/>
                <a:gd name="connsiteX4" fmla="*/ 0 w 8001000"/>
                <a:gd name="connsiteY4" fmla="*/ 3539597 h 353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7">
                  <a:moveTo>
                    <a:pt x="0" y="3539597"/>
                  </a:moveTo>
                  <a:cubicBezTo>
                    <a:pt x="122767" y="2626432"/>
                    <a:pt x="1138613" y="823850"/>
                    <a:pt x="2844132" y="0"/>
                  </a:cubicBezTo>
                  <a:lnTo>
                    <a:pt x="8001000" y="12701"/>
                  </a:lnTo>
                  <a:lnTo>
                    <a:pt x="8001000" y="3539597"/>
                  </a:lnTo>
                  <a:lnTo>
                    <a:pt x="0" y="3539597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5831998" y="-979"/>
              <a:ext cx="3312001" cy="3527875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2203286 w 4410000"/>
                <a:gd name="connsiteY2" fmla="*/ 8561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48158 w 4458158"/>
                <a:gd name="connsiteY0" fmla="*/ 3526896 h 3526896"/>
                <a:gd name="connsiteX1" fmla="*/ 2251444 w 4458158"/>
                <a:gd name="connsiteY1" fmla="*/ 2211 h 3526896"/>
                <a:gd name="connsiteX2" fmla="*/ 4458158 w 4458158"/>
                <a:gd name="connsiteY2" fmla="*/ 0 h 3526896"/>
                <a:gd name="connsiteX3" fmla="*/ 4458158 w 4458158"/>
                <a:gd name="connsiteY3" fmla="*/ 3526896 h 3526896"/>
                <a:gd name="connsiteX4" fmla="*/ 48158 w 4458158"/>
                <a:gd name="connsiteY4" fmla="*/ 3526896 h 3526896"/>
                <a:gd name="connsiteX0" fmla="*/ 40523 w 4450523"/>
                <a:gd name="connsiteY0" fmla="*/ 3526896 h 3526896"/>
                <a:gd name="connsiteX1" fmla="*/ 2243809 w 4450523"/>
                <a:gd name="connsiteY1" fmla="*/ 2211 h 3526896"/>
                <a:gd name="connsiteX2" fmla="*/ 4450523 w 4450523"/>
                <a:gd name="connsiteY2" fmla="*/ 0 h 3526896"/>
                <a:gd name="connsiteX3" fmla="*/ 4450523 w 4450523"/>
                <a:gd name="connsiteY3" fmla="*/ 3526896 h 3526896"/>
                <a:gd name="connsiteX4" fmla="*/ 40523 w 4450523"/>
                <a:gd name="connsiteY4" fmla="*/ 3526896 h 3526896"/>
                <a:gd name="connsiteX0" fmla="*/ -1 w 4409999"/>
                <a:gd name="connsiteY0" fmla="*/ 3526896 h 3526896"/>
                <a:gd name="connsiteX1" fmla="*/ 2203285 w 4409999"/>
                <a:gd name="connsiteY1" fmla="*/ 2211 h 3526896"/>
                <a:gd name="connsiteX2" fmla="*/ 4409999 w 4409999"/>
                <a:gd name="connsiteY2" fmla="*/ 0 h 3526896"/>
                <a:gd name="connsiteX3" fmla="*/ 4409999 w 4409999"/>
                <a:gd name="connsiteY3" fmla="*/ 3526896 h 3526896"/>
                <a:gd name="connsiteX4" fmla="*/ -1 w 4409999"/>
                <a:gd name="connsiteY4" fmla="*/ 3526896 h 3526896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0000" h="3534227">
                  <a:moveTo>
                    <a:pt x="0" y="3534227"/>
                  </a:moveTo>
                  <a:cubicBezTo>
                    <a:pt x="1240723" y="2707067"/>
                    <a:pt x="2340130" y="891248"/>
                    <a:pt x="2187432" y="0"/>
                  </a:cubicBezTo>
                  <a:lnTo>
                    <a:pt x="4410000" y="7331"/>
                  </a:lnTo>
                  <a:lnTo>
                    <a:pt x="4410000" y="3534227"/>
                  </a:lnTo>
                  <a:lnTo>
                    <a:pt x="0" y="3534227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172000" y="0"/>
              <a:ext cx="971999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591437 w 2976437"/>
                <a:gd name="connsiteY0" fmla="*/ 3526896 h 3526896"/>
                <a:gd name="connsiteX1" fmla="*/ 1147637 w 2976437"/>
                <a:gd name="connsiteY1" fmla="*/ 0 h 3526896"/>
                <a:gd name="connsiteX2" fmla="*/ 2976437 w 2976437"/>
                <a:gd name="connsiteY2" fmla="*/ 0 h 3526896"/>
                <a:gd name="connsiteX3" fmla="*/ 2976437 w 2976437"/>
                <a:gd name="connsiteY3" fmla="*/ 3526896 h 3526896"/>
                <a:gd name="connsiteX4" fmla="*/ 591437 w 2976437"/>
                <a:gd name="connsiteY4" fmla="*/ 3526896 h 3526896"/>
                <a:gd name="connsiteX0" fmla="*/ 1009556 w 3394556"/>
                <a:gd name="connsiteY0" fmla="*/ 3526896 h 3526896"/>
                <a:gd name="connsiteX1" fmla="*/ 1565756 w 3394556"/>
                <a:gd name="connsiteY1" fmla="*/ 0 h 3526896"/>
                <a:gd name="connsiteX2" fmla="*/ 3394556 w 3394556"/>
                <a:gd name="connsiteY2" fmla="*/ 0 h 3526896"/>
                <a:gd name="connsiteX3" fmla="*/ 3394556 w 3394556"/>
                <a:gd name="connsiteY3" fmla="*/ 3526896 h 3526896"/>
                <a:gd name="connsiteX4" fmla="*/ 1009556 w 3394556"/>
                <a:gd name="connsiteY4" fmla="*/ 3526896 h 3526896"/>
                <a:gd name="connsiteX0" fmla="*/ 919410 w 3304410"/>
                <a:gd name="connsiteY0" fmla="*/ 3526896 h 3526896"/>
                <a:gd name="connsiteX1" fmla="*/ 1475610 w 3304410"/>
                <a:gd name="connsiteY1" fmla="*/ 0 h 3526896"/>
                <a:gd name="connsiteX2" fmla="*/ 3304410 w 3304410"/>
                <a:gd name="connsiteY2" fmla="*/ 0 h 3526896"/>
                <a:gd name="connsiteX3" fmla="*/ 3304410 w 3304410"/>
                <a:gd name="connsiteY3" fmla="*/ 3526896 h 3526896"/>
                <a:gd name="connsiteX4" fmla="*/ 919410 w 3304410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4410" h="3526896">
                  <a:moveTo>
                    <a:pt x="919410" y="3526896"/>
                  </a:moveTo>
                  <a:cubicBezTo>
                    <a:pt x="-761507" y="2688704"/>
                    <a:pt x="126859" y="1195912"/>
                    <a:pt x="1475610" y="0"/>
                  </a:cubicBezTo>
                  <a:lnTo>
                    <a:pt x="3304410" y="0"/>
                  </a:lnTo>
                  <a:lnTo>
                    <a:pt x="3304410" y="3526896"/>
                  </a:lnTo>
                  <a:lnTo>
                    <a:pt x="91941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97001" y="2562998"/>
            <a:ext cx="6858000" cy="245766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97001" y="778325"/>
            <a:ext cx="8550000" cy="1461249"/>
          </a:xfrm>
          <a:noFill/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A9D6D90-54EB-481A-8744-F6544B1B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8284" y="6617802"/>
            <a:ext cx="2057400" cy="18256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62159F-2A17-4C7A-841F-B2A334D244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738FDD4-E44A-404F-A666-04ABF98CCC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0" y="6437976"/>
            <a:ext cx="2210394" cy="3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59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62999" y="504000"/>
            <a:ext cx="9108000" cy="72000"/>
            <a:chOff x="0" y="0"/>
            <a:chExt cx="9144001" cy="35268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6327000" y="0"/>
              <a:ext cx="2817000" cy="3526896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3375601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3375601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6">
                  <a:moveTo>
                    <a:pt x="0" y="3539596"/>
                  </a:moveTo>
                  <a:cubicBezTo>
                    <a:pt x="122767" y="2626431"/>
                    <a:pt x="708284" y="755637"/>
                    <a:pt x="3375601" y="0"/>
                  </a:cubicBezTo>
                  <a:lnTo>
                    <a:pt x="8001000" y="12700"/>
                  </a:lnTo>
                  <a:lnTo>
                    <a:pt x="8001000" y="3539596"/>
                  </a:lnTo>
                  <a:lnTo>
                    <a:pt x="0" y="3539596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7272000" y="0"/>
              <a:ext cx="1871999" cy="3526896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1370984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039" h="3533246">
                  <a:moveTo>
                    <a:pt x="0" y="3533246"/>
                  </a:moveTo>
                  <a:cubicBezTo>
                    <a:pt x="1833378" y="2166276"/>
                    <a:pt x="2545168" y="995521"/>
                    <a:pt x="2023023" y="0"/>
                  </a:cubicBezTo>
                  <a:lnTo>
                    <a:pt x="5062039" y="6350"/>
                  </a:lnTo>
                  <a:lnTo>
                    <a:pt x="5062039" y="3533246"/>
                  </a:lnTo>
                  <a:lnTo>
                    <a:pt x="0" y="3533246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487000" y="0"/>
              <a:ext cx="657001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270795 w 2655795"/>
                <a:gd name="connsiteY0" fmla="*/ 3526896 h 3526896"/>
                <a:gd name="connsiteX1" fmla="*/ 826995 w 2655795"/>
                <a:gd name="connsiteY1" fmla="*/ 0 h 3526896"/>
                <a:gd name="connsiteX2" fmla="*/ 2655795 w 2655795"/>
                <a:gd name="connsiteY2" fmla="*/ 0 h 3526896"/>
                <a:gd name="connsiteX3" fmla="*/ 2655795 w 2655795"/>
                <a:gd name="connsiteY3" fmla="*/ 3526896 h 3526896"/>
                <a:gd name="connsiteX4" fmla="*/ 270795 w 2655795"/>
                <a:gd name="connsiteY4" fmla="*/ 3526896 h 3526896"/>
                <a:gd name="connsiteX0" fmla="*/ 81146 w 2466146"/>
                <a:gd name="connsiteY0" fmla="*/ 3526896 h 3526896"/>
                <a:gd name="connsiteX1" fmla="*/ 637346 w 2466146"/>
                <a:gd name="connsiteY1" fmla="*/ 0 h 3526896"/>
                <a:gd name="connsiteX2" fmla="*/ 2466146 w 2466146"/>
                <a:gd name="connsiteY2" fmla="*/ 0 h 3526896"/>
                <a:gd name="connsiteX3" fmla="*/ 2466146 w 2466146"/>
                <a:gd name="connsiteY3" fmla="*/ 3526896 h 3526896"/>
                <a:gd name="connsiteX4" fmla="*/ 81146 w 2466146"/>
                <a:gd name="connsiteY4" fmla="*/ 3526896 h 3526896"/>
                <a:gd name="connsiteX0" fmla="*/ 45620 w 2430620"/>
                <a:gd name="connsiteY0" fmla="*/ 3526896 h 3526896"/>
                <a:gd name="connsiteX1" fmla="*/ 984498 w 2430620"/>
                <a:gd name="connsiteY1" fmla="*/ 0 h 3526896"/>
                <a:gd name="connsiteX2" fmla="*/ 2430620 w 2430620"/>
                <a:gd name="connsiteY2" fmla="*/ 0 h 3526896"/>
                <a:gd name="connsiteX3" fmla="*/ 2430620 w 2430620"/>
                <a:gd name="connsiteY3" fmla="*/ 3526896 h 3526896"/>
                <a:gd name="connsiteX4" fmla="*/ 45620 w 2430620"/>
                <a:gd name="connsiteY4" fmla="*/ 3526896 h 3526896"/>
                <a:gd name="connsiteX0" fmla="*/ 17527 w 3717986"/>
                <a:gd name="connsiteY0" fmla="*/ 3526896 h 3526896"/>
                <a:gd name="connsiteX1" fmla="*/ 2271864 w 3717986"/>
                <a:gd name="connsiteY1" fmla="*/ 0 h 3526896"/>
                <a:gd name="connsiteX2" fmla="*/ 3717986 w 3717986"/>
                <a:gd name="connsiteY2" fmla="*/ 0 h 3526896"/>
                <a:gd name="connsiteX3" fmla="*/ 3717986 w 3717986"/>
                <a:gd name="connsiteY3" fmla="*/ 3526896 h 3526896"/>
                <a:gd name="connsiteX4" fmla="*/ 17527 w 3717986"/>
                <a:gd name="connsiteY4" fmla="*/ 3526896 h 3526896"/>
                <a:gd name="connsiteX0" fmla="*/ 0 w 3700459"/>
                <a:gd name="connsiteY0" fmla="*/ 3526896 h 3526896"/>
                <a:gd name="connsiteX1" fmla="*/ 2254337 w 3700459"/>
                <a:gd name="connsiteY1" fmla="*/ 0 h 3526896"/>
                <a:gd name="connsiteX2" fmla="*/ 3700459 w 3700459"/>
                <a:gd name="connsiteY2" fmla="*/ 0 h 3526896"/>
                <a:gd name="connsiteX3" fmla="*/ 3700459 w 3700459"/>
                <a:gd name="connsiteY3" fmla="*/ 3526896 h 3526896"/>
                <a:gd name="connsiteX4" fmla="*/ 0 w 3700459"/>
                <a:gd name="connsiteY4" fmla="*/ 3526896 h 3526896"/>
                <a:gd name="connsiteX0" fmla="*/ 0 w 3700459"/>
                <a:gd name="connsiteY0" fmla="*/ 3526896 h 3526896"/>
                <a:gd name="connsiteX1" fmla="*/ 2254337 w 3700459"/>
                <a:gd name="connsiteY1" fmla="*/ 0 h 3526896"/>
                <a:gd name="connsiteX2" fmla="*/ 3700459 w 3700459"/>
                <a:gd name="connsiteY2" fmla="*/ 0 h 3526896"/>
                <a:gd name="connsiteX3" fmla="*/ 3700459 w 3700459"/>
                <a:gd name="connsiteY3" fmla="*/ 3526896 h 3526896"/>
                <a:gd name="connsiteX4" fmla="*/ 0 w 3700459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0459" h="3526896">
                  <a:moveTo>
                    <a:pt x="0" y="3526896"/>
                  </a:moveTo>
                  <a:cubicBezTo>
                    <a:pt x="567499" y="2016551"/>
                    <a:pt x="2179047" y="1108974"/>
                    <a:pt x="2254337" y="0"/>
                  </a:cubicBezTo>
                  <a:lnTo>
                    <a:pt x="3700459" y="0"/>
                  </a:lnTo>
                  <a:lnTo>
                    <a:pt x="3700459" y="3526896"/>
                  </a:lnTo>
                  <a:lnTo>
                    <a:pt x="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30"/>
          <a:stretch/>
        </p:blipFill>
        <p:spPr>
          <a:xfrm>
            <a:off x="27000" y="6618561"/>
            <a:ext cx="639000" cy="21183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82B7174-1DB1-43E1-8E49-D3B42D3C0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01" y="36000"/>
            <a:ext cx="8736466" cy="468000"/>
          </a:xfrm>
        </p:spPr>
        <p:txBody>
          <a:bodyPr anchor="ctr">
            <a:no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Title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F3F0163-F249-4D5F-9CC3-A42FB1482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16" y="639000"/>
            <a:ext cx="8987368" cy="5868000"/>
          </a:xfrm>
        </p:spPr>
        <p:txBody>
          <a:bodyPr>
            <a:noAutofit/>
          </a:bodyPr>
          <a:lstStyle>
            <a:lvl1pPr marL="266700" indent="-266700">
              <a:lnSpc>
                <a:spcPct val="110000"/>
              </a:lnSpc>
              <a:defRPr sz="22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34988" indent="-258763">
              <a:lnSpc>
                <a:spcPct val="110000"/>
              </a:lnSpc>
              <a:defRPr sz="20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1688" indent="-249238">
              <a:lnSpc>
                <a:spcPct val="110000"/>
              </a:lnSpc>
              <a:defRPr sz="18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77913" indent="-250825">
              <a:lnSpc>
                <a:spcPct val="110000"/>
              </a:lnSpc>
              <a:defRPr sz="16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58888" indent="-239713">
              <a:lnSpc>
                <a:spcPct val="110000"/>
              </a:lnSpc>
              <a:defRPr sz="14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8284" y="6617802"/>
            <a:ext cx="2057400" cy="18256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62159F-2A17-4C7A-841F-B2A334D244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텍스트 개체 틀 13"/>
          <p:cNvSpPr>
            <a:spLocks noGrp="1"/>
          </p:cNvSpPr>
          <p:nvPr>
            <p:ph type="body" sz="quarter" idx="13" hasCustomPrompt="1"/>
          </p:nvPr>
        </p:nvSpPr>
        <p:spPr>
          <a:xfrm>
            <a:off x="5799139" y="5918201"/>
            <a:ext cx="3292475" cy="6519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References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94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62999" y="504000"/>
            <a:ext cx="9108000" cy="72000"/>
            <a:chOff x="0" y="0"/>
            <a:chExt cx="9144001" cy="35268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6327000" y="0"/>
              <a:ext cx="2817000" cy="3526896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3375601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3375601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6">
                  <a:moveTo>
                    <a:pt x="0" y="3539596"/>
                  </a:moveTo>
                  <a:cubicBezTo>
                    <a:pt x="122767" y="2626431"/>
                    <a:pt x="708284" y="755637"/>
                    <a:pt x="3375601" y="0"/>
                  </a:cubicBezTo>
                  <a:lnTo>
                    <a:pt x="8001000" y="12700"/>
                  </a:lnTo>
                  <a:lnTo>
                    <a:pt x="8001000" y="3539596"/>
                  </a:lnTo>
                  <a:lnTo>
                    <a:pt x="0" y="3539596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7272000" y="0"/>
              <a:ext cx="1871999" cy="3526896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1370984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039" h="3533246">
                  <a:moveTo>
                    <a:pt x="0" y="3533246"/>
                  </a:moveTo>
                  <a:cubicBezTo>
                    <a:pt x="1833378" y="2166276"/>
                    <a:pt x="2545168" y="995521"/>
                    <a:pt x="2023023" y="0"/>
                  </a:cubicBezTo>
                  <a:lnTo>
                    <a:pt x="5062039" y="6350"/>
                  </a:lnTo>
                  <a:lnTo>
                    <a:pt x="5062039" y="3533246"/>
                  </a:lnTo>
                  <a:lnTo>
                    <a:pt x="0" y="3533246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487000" y="0"/>
              <a:ext cx="657001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270795 w 2655795"/>
                <a:gd name="connsiteY0" fmla="*/ 3526896 h 3526896"/>
                <a:gd name="connsiteX1" fmla="*/ 826995 w 2655795"/>
                <a:gd name="connsiteY1" fmla="*/ 0 h 3526896"/>
                <a:gd name="connsiteX2" fmla="*/ 2655795 w 2655795"/>
                <a:gd name="connsiteY2" fmla="*/ 0 h 3526896"/>
                <a:gd name="connsiteX3" fmla="*/ 2655795 w 2655795"/>
                <a:gd name="connsiteY3" fmla="*/ 3526896 h 3526896"/>
                <a:gd name="connsiteX4" fmla="*/ 270795 w 2655795"/>
                <a:gd name="connsiteY4" fmla="*/ 3526896 h 3526896"/>
                <a:gd name="connsiteX0" fmla="*/ 81146 w 2466146"/>
                <a:gd name="connsiteY0" fmla="*/ 3526896 h 3526896"/>
                <a:gd name="connsiteX1" fmla="*/ 637346 w 2466146"/>
                <a:gd name="connsiteY1" fmla="*/ 0 h 3526896"/>
                <a:gd name="connsiteX2" fmla="*/ 2466146 w 2466146"/>
                <a:gd name="connsiteY2" fmla="*/ 0 h 3526896"/>
                <a:gd name="connsiteX3" fmla="*/ 2466146 w 2466146"/>
                <a:gd name="connsiteY3" fmla="*/ 3526896 h 3526896"/>
                <a:gd name="connsiteX4" fmla="*/ 81146 w 2466146"/>
                <a:gd name="connsiteY4" fmla="*/ 3526896 h 3526896"/>
                <a:gd name="connsiteX0" fmla="*/ 45620 w 2430620"/>
                <a:gd name="connsiteY0" fmla="*/ 3526896 h 3526896"/>
                <a:gd name="connsiteX1" fmla="*/ 984498 w 2430620"/>
                <a:gd name="connsiteY1" fmla="*/ 0 h 3526896"/>
                <a:gd name="connsiteX2" fmla="*/ 2430620 w 2430620"/>
                <a:gd name="connsiteY2" fmla="*/ 0 h 3526896"/>
                <a:gd name="connsiteX3" fmla="*/ 2430620 w 2430620"/>
                <a:gd name="connsiteY3" fmla="*/ 3526896 h 3526896"/>
                <a:gd name="connsiteX4" fmla="*/ 45620 w 2430620"/>
                <a:gd name="connsiteY4" fmla="*/ 3526896 h 3526896"/>
                <a:gd name="connsiteX0" fmla="*/ 17527 w 3717986"/>
                <a:gd name="connsiteY0" fmla="*/ 3526896 h 3526896"/>
                <a:gd name="connsiteX1" fmla="*/ 2271864 w 3717986"/>
                <a:gd name="connsiteY1" fmla="*/ 0 h 3526896"/>
                <a:gd name="connsiteX2" fmla="*/ 3717986 w 3717986"/>
                <a:gd name="connsiteY2" fmla="*/ 0 h 3526896"/>
                <a:gd name="connsiteX3" fmla="*/ 3717986 w 3717986"/>
                <a:gd name="connsiteY3" fmla="*/ 3526896 h 3526896"/>
                <a:gd name="connsiteX4" fmla="*/ 17527 w 3717986"/>
                <a:gd name="connsiteY4" fmla="*/ 3526896 h 3526896"/>
                <a:gd name="connsiteX0" fmla="*/ 0 w 3700459"/>
                <a:gd name="connsiteY0" fmla="*/ 3526896 h 3526896"/>
                <a:gd name="connsiteX1" fmla="*/ 2254337 w 3700459"/>
                <a:gd name="connsiteY1" fmla="*/ 0 h 3526896"/>
                <a:gd name="connsiteX2" fmla="*/ 3700459 w 3700459"/>
                <a:gd name="connsiteY2" fmla="*/ 0 h 3526896"/>
                <a:gd name="connsiteX3" fmla="*/ 3700459 w 3700459"/>
                <a:gd name="connsiteY3" fmla="*/ 3526896 h 3526896"/>
                <a:gd name="connsiteX4" fmla="*/ 0 w 3700459"/>
                <a:gd name="connsiteY4" fmla="*/ 3526896 h 3526896"/>
                <a:gd name="connsiteX0" fmla="*/ 0 w 3700459"/>
                <a:gd name="connsiteY0" fmla="*/ 3526896 h 3526896"/>
                <a:gd name="connsiteX1" fmla="*/ 2254337 w 3700459"/>
                <a:gd name="connsiteY1" fmla="*/ 0 h 3526896"/>
                <a:gd name="connsiteX2" fmla="*/ 3700459 w 3700459"/>
                <a:gd name="connsiteY2" fmla="*/ 0 h 3526896"/>
                <a:gd name="connsiteX3" fmla="*/ 3700459 w 3700459"/>
                <a:gd name="connsiteY3" fmla="*/ 3526896 h 3526896"/>
                <a:gd name="connsiteX4" fmla="*/ 0 w 3700459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0459" h="3526896">
                  <a:moveTo>
                    <a:pt x="0" y="3526896"/>
                  </a:moveTo>
                  <a:cubicBezTo>
                    <a:pt x="567499" y="2016551"/>
                    <a:pt x="2179047" y="1108974"/>
                    <a:pt x="2254337" y="0"/>
                  </a:cubicBezTo>
                  <a:lnTo>
                    <a:pt x="3700459" y="0"/>
                  </a:lnTo>
                  <a:lnTo>
                    <a:pt x="3700459" y="3526896"/>
                  </a:lnTo>
                  <a:lnTo>
                    <a:pt x="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30"/>
          <a:stretch/>
        </p:blipFill>
        <p:spPr>
          <a:xfrm>
            <a:off x="27000" y="6618561"/>
            <a:ext cx="639000" cy="21183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82B7174-1DB1-43E1-8E49-D3B42D3C0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01" y="36000"/>
            <a:ext cx="8736466" cy="468000"/>
          </a:xfrm>
        </p:spPr>
        <p:txBody>
          <a:bodyPr anchor="ctr">
            <a:no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Title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8284" y="6617802"/>
            <a:ext cx="2057400" cy="18256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62159F-2A17-4C7A-841F-B2A334D244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텍스트 개체 틀 13"/>
          <p:cNvSpPr>
            <a:spLocks noGrp="1"/>
          </p:cNvSpPr>
          <p:nvPr>
            <p:ph type="body" sz="quarter" idx="13" hasCustomPrompt="1"/>
          </p:nvPr>
        </p:nvSpPr>
        <p:spPr>
          <a:xfrm>
            <a:off x="5799139" y="5918201"/>
            <a:ext cx="3292475" cy="6519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References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139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8AEC7-13B3-4961-BCE8-7AD8046C6031}" type="datetime1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76CD1-0952-4547-AAF4-DE275FAB7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075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7" r:id="rId2"/>
    <p:sldLayoutId id="2147483661" r:id="rId3"/>
    <p:sldLayoutId id="2147483658" r:id="rId4"/>
    <p:sldLayoutId id="2147483660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.blog/handson-ml2/" TargetMode="External"/><Relationship Id="rId7" Type="http://schemas.openxmlformats.org/officeDocument/2006/relationships/hyperlink" Target="https://jehyunlee.github.io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hat.openai.com/" TargetMode="External"/><Relationship Id="rId5" Type="http://schemas.openxmlformats.org/officeDocument/2006/relationships/hyperlink" Target="https://google.com/" TargetMode="External"/><Relationship Id="rId4" Type="http://schemas.openxmlformats.org/officeDocument/2006/relationships/hyperlink" Target="https://www.codecademy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velog.io/@w00j00ng351/wsl-&#44592;&#45733;-&#54876;&#49457;&#54868;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err="1"/>
              <a:t>양진훈</a:t>
            </a:r>
            <a:endParaRPr lang="en-US" altLang="ko-KR" b="1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(e-mail: jhyang00@krict.re.kr / jk105214@gmail.com)</a:t>
            </a:r>
            <a:endParaRPr lang="ko-KR" altLang="en-US" sz="1600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20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ko-KR" altLang="en-US" sz="1800" dirty="0"/>
              <a:t>한국화학연구원 </a:t>
            </a:r>
            <a:endParaRPr lang="en-US" altLang="ko-KR" sz="1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ko-KR" altLang="en-US" sz="1800" dirty="0" err="1"/>
              <a:t>화학플랫폼연구본부</a:t>
            </a:r>
            <a:endParaRPr lang="en-US" altLang="ko-KR" sz="1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ko-KR" altLang="en-US" sz="1800" dirty="0"/>
              <a:t>화학데이터기반연구센터</a:t>
            </a:r>
            <a:endParaRPr lang="en-US" altLang="ko-KR" sz="1800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/>
              <a:t>인공지능을 활용한 소재 연구</a:t>
            </a:r>
          </a:p>
        </p:txBody>
      </p:sp>
    </p:spTree>
    <p:extLst>
      <p:ext uri="{BB962C8B-B14F-4D97-AF65-F5344CB8AC3E}">
        <p14:creationId xmlns:p14="http://schemas.microsoft.com/office/powerpoint/2010/main" val="3341030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기계학습 모델을 활용한 문제 해결</a:t>
            </a:r>
          </a:p>
        </p:txBody>
      </p:sp>
      <p:pic>
        <p:nvPicPr>
          <p:cNvPr id="3074" name="Picture 2" descr="스크린샷 2018-05-23 오후 11.40.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42532"/>
            <a:ext cx="4053054" cy="20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스크린샷 2018-05-23 오후 11.41.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5" y="2685436"/>
            <a:ext cx="4059559" cy="210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스크린샷 2018-05-23 오후 11.44.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812915"/>
            <a:ext cx="4053054" cy="161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24274" y="836712"/>
            <a:ext cx="46474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적절한 규칙을 찾기 위한 수많은 실험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전통적인 </a:t>
            </a:r>
            <a:r>
              <a:rPr lang="en-US" altLang="ko-KR" dirty="0"/>
              <a:t>trial &amp; error </a:t>
            </a:r>
            <a:r>
              <a:rPr lang="ko-KR" altLang="en-US" dirty="0"/>
              <a:t>방식을 통한 현상 해석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많은 시간과 비용을 투자해야 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24274" y="2848867"/>
            <a:ext cx="438017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기계학습 모델을 활용한 개발 과정 가속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데이터에 숨겨진 패턴을 찾아 데이터를 나타낼 수 있는 모델을 학습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데이터의 확률 분포를 학습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88224" y="5918201"/>
            <a:ext cx="2503390" cy="65193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24274" y="4976008"/>
            <a:ext cx="46741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Active learning</a:t>
            </a:r>
            <a:r>
              <a:rPr lang="ko-KR" altLang="en-US" b="1" dirty="0"/>
              <a:t>을 통한 </a:t>
            </a:r>
            <a:r>
              <a:rPr lang="en-US" altLang="ko-KR" b="1" dirty="0"/>
              <a:t>closed-loop </a:t>
            </a:r>
            <a:r>
              <a:rPr lang="ko-KR" altLang="en-US" b="1" dirty="0"/>
              <a:t>완성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기계학습으로 예측된 </a:t>
            </a:r>
            <a:r>
              <a:rPr lang="en-US" altLang="ko-KR" dirty="0"/>
              <a:t>target</a:t>
            </a:r>
            <a:r>
              <a:rPr lang="ko-KR" altLang="en-US" dirty="0"/>
              <a:t>에 대해</a:t>
            </a:r>
            <a:r>
              <a:rPr lang="en-US" altLang="ko-KR" dirty="0"/>
              <a:t>, </a:t>
            </a:r>
          </a:p>
          <a:p>
            <a:pPr>
              <a:spcAft>
                <a:spcPts val="600"/>
              </a:spcAft>
            </a:pPr>
            <a:r>
              <a:rPr lang="en-US" altLang="ko-KR" i="1" dirty="0"/>
              <a:t>(1) </a:t>
            </a:r>
            <a:r>
              <a:rPr lang="ko-KR" altLang="en-US" i="1" dirty="0"/>
              <a:t>실험을 통해 새로운 </a:t>
            </a:r>
            <a:r>
              <a:rPr lang="ko-KR" altLang="en-US" i="1" u="sng" dirty="0"/>
              <a:t>데이터를 생성</a:t>
            </a:r>
            <a:r>
              <a:rPr lang="ko-KR" altLang="en-US" i="1" dirty="0"/>
              <a:t>하고 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en-US" altLang="ko-KR" i="1" dirty="0"/>
              <a:t>(2) </a:t>
            </a:r>
            <a:r>
              <a:rPr lang="ko-KR" altLang="en-US" i="1" dirty="0"/>
              <a:t>생성된 데이터를 </a:t>
            </a:r>
            <a:r>
              <a:rPr lang="ko-KR" altLang="en-US" i="1" u="sng" dirty="0"/>
              <a:t>다시 모델에 학습</a:t>
            </a:r>
            <a:r>
              <a:rPr lang="ko-KR" altLang="en-US" i="1" dirty="0"/>
              <a:t>시켜 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모델을 지속적으로 업데이트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574EE-E975-40E5-A12C-53425BBA1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06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44" y="620688"/>
            <a:ext cx="7148054" cy="602679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기계학습 </a:t>
            </a:r>
            <a:r>
              <a:rPr lang="en-US" altLang="ko-KR" dirty="0"/>
              <a:t>(Machine learning, ML)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7668344" y="5918201"/>
            <a:ext cx="1423270" cy="651933"/>
          </a:xfrm>
        </p:spPr>
        <p:txBody>
          <a:bodyPr/>
          <a:lstStyle/>
          <a:p>
            <a:r>
              <a:rPr lang="en-US" altLang="ko-KR" dirty="0" err="1"/>
              <a:t>arXiv</a:t>
            </a:r>
            <a:r>
              <a:rPr lang="en-US" altLang="ko-KR" dirty="0"/>
              <a:t>: 2204.09579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476F78-7EF2-4F97-9275-C6F8439F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734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Clustering &amp; Dimension reduction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스크린샷 2018-05-24 오전 12.10.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1" y="764704"/>
            <a:ext cx="5131697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스크린샷 2018-05-24 오전 12.12.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966839"/>
            <a:ext cx="5136505" cy="368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8119" y="836712"/>
            <a:ext cx="35603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군집화 </a:t>
            </a:r>
            <a:r>
              <a:rPr lang="en-US" altLang="ko-KR" sz="1600" dirty="0"/>
              <a:t>Clustering</a:t>
            </a:r>
            <a:r>
              <a:rPr lang="en-US" altLang="ko-KR" b="1" dirty="0"/>
              <a:t> </a:t>
            </a:r>
          </a:p>
          <a:p>
            <a:pPr>
              <a:spcAft>
                <a:spcPts val="600"/>
              </a:spcAft>
            </a:pPr>
            <a:r>
              <a:rPr lang="ko-KR" altLang="en-US" dirty="0" err="1"/>
              <a:t>데이터간의</a:t>
            </a:r>
            <a:r>
              <a:rPr lang="ko-KR" altLang="en-US" dirty="0"/>
              <a:t> 유사도를 측정하여 비슷한 데이터를 묶는 방법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이상치 탐지</a:t>
            </a:r>
            <a:r>
              <a:rPr lang="en-US" altLang="ko-KR" i="1" dirty="0"/>
              <a:t>, </a:t>
            </a:r>
            <a:r>
              <a:rPr lang="ko-KR" altLang="en-US" i="1" dirty="0"/>
              <a:t>데이터 분포 파악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en-US" altLang="ko-KR" i="1" dirty="0"/>
              <a:t>K-means, DBSCAN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8118" y="3212976"/>
            <a:ext cx="3698377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차원 축소 </a:t>
            </a:r>
            <a:r>
              <a:rPr lang="en-US" altLang="ko-KR" sz="1600" dirty="0"/>
              <a:t>Dimension reduction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데이터의 차원을 축소하여 무의미한 데이터를 제거하고 시각화를 가능케함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이상치 탐지</a:t>
            </a:r>
            <a:r>
              <a:rPr lang="en-US" altLang="ko-KR" i="1" dirty="0"/>
              <a:t>, </a:t>
            </a:r>
            <a:r>
              <a:rPr lang="ko-KR" altLang="en-US" i="1" dirty="0"/>
              <a:t>데이터 압축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en-US" altLang="ko-KR" i="1" dirty="0"/>
              <a:t>PCA, t-SNE, U-MAP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110769-DFCC-4EBF-A220-332F72D91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459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Classification &amp; Regression</a:t>
            </a:r>
            <a:endParaRPr lang="ko-KR" altLang="en-US" dirty="0"/>
          </a:p>
        </p:txBody>
      </p:sp>
      <p:pic>
        <p:nvPicPr>
          <p:cNvPr id="6" name="Picture 2" descr="스크린샷 2018-05-23 오후 11.57.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2" y="764704"/>
            <a:ext cx="5121298" cy="197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스크린샷 2018-05-24 오전 12.01.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2" y="2845093"/>
            <a:ext cx="5121298" cy="285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38119" y="836712"/>
            <a:ext cx="35603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분류 </a:t>
            </a:r>
            <a:r>
              <a:rPr lang="en-US" altLang="ko-KR" sz="1600" dirty="0"/>
              <a:t>Classification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주어진 데이터를 특정 </a:t>
            </a:r>
            <a:r>
              <a:rPr lang="en-US" altLang="ko-KR" dirty="0"/>
              <a:t>class</a:t>
            </a:r>
            <a:r>
              <a:rPr lang="ko-KR" altLang="en-US" dirty="0"/>
              <a:t>에 할당</a:t>
            </a:r>
            <a:r>
              <a:rPr lang="en-US" altLang="ko-KR" dirty="0"/>
              <a:t> / </a:t>
            </a:r>
            <a:r>
              <a:rPr lang="ko-KR" altLang="en-US" dirty="0"/>
              <a:t>클래스에 대한 확률로 표현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예</a:t>
            </a:r>
            <a:r>
              <a:rPr lang="en-US" altLang="ko-KR" i="1" dirty="0"/>
              <a:t>) </a:t>
            </a:r>
            <a:r>
              <a:rPr lang="ko-KR" altLang="en-US" i="1" dirty="0"/>
              <a:t>스팸일 확률 </a:t>
            </a:r>
            <a:r>
              <a:rPr lang="en-US" altLang="ko-KR" i="1" dirty="0"/>
              <a:t>75%</a:t>
            </a:r>
          </a:p>
          <a:p>
            <a:pPr>
              <a:spcAft>
                <a:spcPts val="600"/>
              </a:spcAft>
            </a:pPr>
            <a:r>
              <a:rPr lang="ko-KR" altLang="en-US" i="1" dirty="0"/>
              <a:t>적절한 </a:t>
            </a:r>
            <a:r>
              <a:rPr lang="en-US" altLang="ko-KR" i="1" dirty="0"/>
              <a:t>cutoff</a:t>
            </a:r>
            <a:r>
              <a:rPr lang="ko-KR" altLang="en-US" i="1" dirty="0"/>
              <a:t>를 정해야 함</a:t>
            </a:r>
            <a:endParaRPr lang="en-US" altLang="ko-KR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338118" y="2999439"/>
            <a:ext cx="369837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회귀 </a:t>
            </a:r>
            <a:r>
              <a:rPr lang="en-US" altLang="ko-KR" sz="1600" dirty="0"/>
              <a:t>Regression 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주어진 데이터의 확률분포를 기반으로</a:t>
            </a:r>
            <a:r>
              <a:rPr lang="en-US" altLang="ko-KR" dirty="0"/>
              <a:t>, </a:t>
            </a:r>
            <a:r>
              <a:rPr lang="ko-KR" altLang="en-US" dirty="0"/>
              <a:t>새로운 데이터의 값을 예측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예</a:t>
            </a:r>
            <a:r>
              <a:rPr lang="en-US" altLang="ko-KR" i="1" dirty="0"/>
              <a:t>) </a:t>
            </a:r>
            <a:r>
              <a:rPr lang="ko-KR" altLang="en-US" i="1" dirty="0"/>
              <a:t>내일 낮 온도</a:t>
            </a:r>
            <a:endParaRPr lang="en-US" altLang="ko-KR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49699" y="5807278"/>
            <a:ext cx="8574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Machine learning: Gaussian processor, </a:t>
            </a:r>
            <a:r>
              <a:rPr lang="en-US" altLang="ko-KR" dirty="0" err="1"/>
              <a:t>XGBoost</a:t>
            </a:r>
            <a:r>
              <a:rPr lang="en-US" altLang="ko-KR" dirty="0"/>
              <a:t>, Support vector machine, …</a:t>
            </a:r>
          </a:p>
          <a:p>
            <a:r>
              <a:rPr lang="en-US" altLang="ko-KR" dirty="0"/>
              <a:t>Deep learning: Neural network (large parameters)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117F77-A491-4BFA-9001-796E823F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802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중요성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821B7F-D6D0-4C4F-81DD-35ECFFC84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스크린샷 2018-05-28 오후 11.46.55">
            <a:extLst>
              <a:ext uri="{FF2B5EF4-FFF2-40B4-BE49-F238E27FC236}">
                <a16:creationId xmlns:a16="http://schemas.microsoft.com/office/drawing/2014/main" id="{32F1585B-8792-44E2-BA5E-96FB4A851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05" y="630938"/>
            <a:ext cx="3257871" cy="247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스크린샷 2018-05-28 오후 11.52.13">
            <a:extLst>
              <a:ext uri="{FF2B5EF4-FFF2-40B4-BE49-F238E27FC236}">
                <a16:creationId xmlns:a16="http://schemas.microsoft.com/office/drawing/2014/main" id="{BE01CB1F-175E-4821-848F-948207087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15" y="3333502"/>
            <a:ext cx="3730179" cy="156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F7446A-ED3A-4B1B-A4AC-524BF2A5D6E0}"/>
              </a:ext>
            </a:extLst>
          </p:cNvPr>
          <p:cNvSpPr txBox="1"/>
          <p:nvPr/>
        </p:nvSpPr>
        <p:spPr>
          <a:xfrm>
            <a:off x="3665234" y="667435"/>
            <a:ext cx="547876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알고리즘 </a:t>
            </a:r>
            <a:r>
              <a:rPr lang="en-US" altLang="ko-KR" b="1" dirty="0"/>
              <a:t>vs </a:t>
            </a:r>
            <a:r>
              <a:rPr lang="ko-KR" altLang="en-US" b="1" dirty="0"/>
              <a:t>데이터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양질의 많은 데이터가 주어진다면</a:t>
            </a:r>
            <a:r>
              <a:rPr lang="en-US" altLang="ko-KR" dirty="0"/>
              <a:t>, </a:t>
            </a:r>
            <a:r>
              <a:rPr lang="ko-KR" altLang="en-US" dirty="0"/>
              <a:t>알고리즘에 관계 없이 높은 성능을 낼 수 있음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데이터 확보에는 한계가 있으므로 결국 알고리즘 또한 중요함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>
                <a:solidFill>
                  <a:srgbClr val="0070C0"/>
                </a:solidFill>
              </a:rPr>
              <a:t>고품질의 많은 데이터를 확보하는 것이 가장 중요함</a:t>
            </a:r>
            <a:endParaRPr lang="en-US" altLang="ko-KR" i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C78C8-A6CB-4A8C-BD3C-9D741C49DA76}"/>
              </a:ext>
            </a:extLst>
          </p:cNvPr>
          <p:cNvSpPr txBox="1"/>
          <p:nvPr/>
        </p:nvSpPr>
        <p:spPr>
          <a:xfrm>
            <a:off x="3923928" y="3453013"/>
            <a:ext cx="5167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일반화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훈련 데이터는 실제로 예측하려는 새로운 데이터들의 분포를 대표해야 함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sz="1600" dirty="0"/>
              <a:t>좌측 그림에서 </a:t>
            </a:r>
            <a:r>
              <a:rPr lang="ko-KR" altLang="en-US" sz="1600" dirty="0">
                <a:solidFill>
                  <a:srgbClr val="0070C0"/>
                </a:solidFill>
              </a:rPr>
              <a:t>훈련 데이터 </a:t>
            </a:r>
            <a:r>
              <a:rPr lang="en-US" altLang="ko-KR" sz="1600" dirty="0">
                <a:solidFill>
                  <a:srgbClr val="0070C0"/>
                </a:solidFill>
              </a:rPr>
              <a:t>(</a:t>
            </a:r>
            <a:r>
              <a:rPr lang="ko-KR" altLang="en-US" sz="1600" dirty="0">
                <a:solidFill>
                  <a:srgbClr val="0070C0"/>
                </a:solidFill>
              </a:rPr>
              <a:t>파란색</a:t>
            </a:r>
            <a:r>
              <a:rPr lang="en-US" altLang="ko-KR" sz="1600" dirty="0">
                <a:solidFill>
                  <a:srgbClr val="0070C0"/>
                </a:solidFill>
              </a:rPr>
              <a:t>)</a:t>
            </a:r>
            <a:r>
              <a:rPr lang="ko-KR" altLang="en-US" sz="1600" dirty="0"/>
              <a:t>는 </a:t>
            </a:r>
            <a:r>
              <a:rPr lang="ko-KR" altLang="en-US" sz="1600" dirty="0">
                <a:solidFill>
                  <a:srgbClr val="FF0000"/>
                </a:solidFill>
              </a:rPr>
              <a:t>새로운 데이터 </a:t>
            </a: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붉은색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r>
              <a:rPr lang="ko-KR" altLang="en-US" sz="1600" dirty="0"/>
              <a:t>를 대표하지 못했기 때문에 큰 오차를 발생시킴</a:t>
            </a:r>
            <a:r>
              <a:rPr lang="en-US" altLang="ko-KR" sz="16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37D45A-7889-41C4-A0FD-6757D5FBE274}"/>
              </a:ext>
            </a:extLst>
          </p:cNvPr>
          <p:cNvSpPr txBox="1"/>
          <p:nvPr/>
        </p:nvSpPr>
        <p:spPr>
          <a:xfrm>
            <a:off x="251520" y="4998448"/>
            <a:ext cx="835292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낮은 품질의 데이터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특성 </a:t>
            </a:r>
            <a:r>
              <a:rPr lang="en-US" altLang="ko-KR" dirty="0"/>
              <a:t>(feature)</a:t>
            </a:r>
            <a:r>
              <a:rPr lang="ko-KR" altLang="en-US" dirty="0"/>
              <a:t>이 누락된 데이터나</a:t>
            </a:r>
            <a:r>
              <a:rPr lang="en-US" altLang="ko-KR" dirty="0"/>
              <a:t>, </a:t>
            </a:r>
            <a:r>
              <a:rPr lang="ko-KR" altLang="en-US" dirty="0"/>
              <a:t>특성 혹은 레이블 </a:t>
            </a:r>
            <a:r>
              <a:rPr lang="en-US" altLang="ko-KR" dirty="0"/>
              <a:t>(label)</a:t>
            </a:r>
            <a:r>
              <a:rPr lang="ko-KR" altLang="en-US" dirty="0"/>
              <a:t>에 노이즈가 큰 경우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610D07-C4F1-483C-A47F-2A387F6E71C0}"/>
              </a:ext>
            </a:extLst>
          </p:cNvPr>
          <p:cNvSpPr txBox="1"/>
          <p:nvPr/>
        </p:nvSpPr>
        <p:spPr>
          <a:xfrm>
            <a:off x="251520" y="5865425"/>
            <a:ext cx="842493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무의미한 특성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목표로 하는 모델 성능과 필요 없는 특성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7E7CA6-7E5E-4DC5-A923-48BFB17A7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60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A66B8-C9E3-4B08-BC5F-74C7F56C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알고리즘의 중요성</a:t>
            </a:r>
          </a:p>
        </p:txBody>
      </p:sp>
      <p:pic>
        <p:nvPicPr>
          <p:cNvPr id="2050" name="Picture 2" descr="스크린샷 2018-05-29 오전 11.57.16">
            <a:extLst>
              <a:ext uri="{FF2B5EF4-FFF2-40B4-BE49-F238E27FC236}">
                <a16:creationId xmlns:a16="http://schemas.microsoft.com/office/drawing/2014/main" id="{A45A0F51-3B25-4ABA-B18B-CB6F65277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03253"/>
            <a:ext cx="5041205" cy="212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93C10C-B85E-45EE-9764-D4D7030A1D84}"/>
              </a:ext>
            </a:extLst>
          </p:cNvPr>
          <p:cNvSpPr txBox="1"/>
          <p:nvPr/>
        </p:nvSpPr>
        <p:spPr>
          <a:xfrm>
            <a:off x="162001" y="736023"/>
            <a:ext cx="74989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과대적합 </a:t>
            </a:r>
            <a:r>
              <a:rPr lang="en-US" altLang="ko-KR" sz="1600" dirty="0"/>
              <a:t>Overfitting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모델이 데이터의 세부적인 부분을 학습하여</a:t>
            </a:r>
            <a:r>
              <a:rPr lang="en-US" altLang="ko-KR" dirty="0"/>
              <a:t>, </a:t>
            </a:r>
            <a:r>
              <a:rPr lang="ko-KR" altLang="en-US" dirty="0"/>
              <a:t>새로운 데이터에 대해 틀린 예측을 하는 경우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sz="1600" i="1" dirty="0"/>
              <a:t>일반적으로 문제의 복잡도보다 모델의 파라미터 수가 더 많을 때 발생하며</a:t>
            </a:r>
            <a:r>
              <a:rPr lang="en-US" altLang="ko-KR" sz="1600" i="1" dirty="0"/>
              <a:t>, </a:t>
            </a:r>
            <a:br>
              <a:rPr lang="en-US" altLang="ko-KR" sz="1600" i="1" dirty="0"/>
            </a:br>
            <a:r>
              <a:rPr lang="ko-KR" altLang="en-US" sz="1600" i="1" dirty="0"/>
              <a:t>단순한 모델을 사용하거나 특성 수를 줄여 해결할 수 있음</a:t>
            </a:r>
            <a:endParaRPr lang="en-US" altLang="ko-KR" sz="16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707BE3-56A0-4B74-9355-F4C94E0ACC00}"/>
              </a:ext>
            </a:extLst>
          </p:cNvPr>
          <p:cNvSpPr txBox="1"/>
          <p:nvPr/>
        </p:nvSpPr>
        <p:spPr>
          <a:xfrm>
            <a:off x="162001" y="4869160"/>
            <a:ext cx="681154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과소적합 </a:t>
            </a:r>
            <a:r>
              <a:rPr lang="en-US" altLang="ko-KR" dirty="0"/>
              <a:t>Underfitting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모델이 단순하여 데이터를 충분히 학습하지 못하는 경우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sz="1600" i="1" dirty="0"/>
              <a:t>보다 복잡한 모델을 사용하거나 특성을 추가하여 해결할 수 있음</a:t>
            </a:r>
            <a:endParaRPr lang="en-US" altLang="ko-KR" sz="1600" i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3BEE1C-07FD-4A97-AC64-A4E96B2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33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79AF5-131F-427D-AC60-4F18B132B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테스트와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C6816-18F8-4BE2-8915-A9FB5C63A9D3}"/>
              </a:ext>
            </a:extLst>
          </p:cNvPr>
          <p:cNvSpPr txBox="1"/>
          <p:nvPr/>
        </p:nvSpPr>
        <p:spPr>
          <a:xfrm>
            <a:off x="162001" y="736023"/>
            <a:ext cx="8586463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데이터 분할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모델 배포에 앞서</a:t>
            </a:r>
            <a:r>
              <a:rPr lang="en-US" altLang="ko-KR" dirty="0"/>
              <a:t>, </a:t>
            </a:r>
            <a:r>
              <a:rPr lang="ko-KR" altLang="en-US" dirty="0"/>
              <a:t>모델이 잘 훈련되었는지 평가하기 위해선 데이터가 필요함</a:t>
            </a:r>
            <a:r>
              <a:rPr lang="en-US" altLang="ko-KR" dirty="0"/>
              <a:t>.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훈련 데이터를 미리 나누어 학습과 테스트에 활용</a:t>
            </a:r>
            <a:r>
              <a:rPr lang="en-US" altLang="ko-KR" dirty="0"/>
              <a:t>. </a:t>
            </a:r>
            <a:r>
              <a:rPr lang="ko-KR" altLang="en-US" sz="1600" i="1" dirty="0"/>
              <a:t>일반적으로 훈련 </a:t>
            </a:r>
            <a:r>
              <a:rPr lang="en-US" altLang="ko-KR" sz="1600" i="1" dirty="0"/>
              <a:t>8: </a:t>
            </a:r>
            <a:r>
              <a:rPr lang="ko-KR" altLang="en-US" sz="1600" i="1" dirty="0"/>
              <a:t>테스트 </a:t>
            </a:r>
            <a:r>
              <a:rPr lang="en-US" altLang="ko-KR" sz="1600" i="1" dirty="0"/>
              <a:t>2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ko-KR" altLang="en-US" sz="1600" i="1" u="sng" dirty="0">
                <a:solidFill>
                  <a:srgbClr val="0070C0"/>
                </a:solidFill>
              </a:rPr>
              <a:t>가정</a:t>
            </a:r>
            <a:r>
              <a:rPr lang="en-US" altLang="ko-KR" sz="1600" i="1" u="sng" dirty="0">
                <a:solidFill>
                  <a:srgbClr val="0070C0"/>
                </a:solidFill>
              </a:rPr>
              <a:t>) </a:t>
            </a:r>
            <a:r>
              <a:rPr lang="ko-KR" altLang="en-US" sz="1600" i="1" u="sng" dirty="0">
                <a:solidFill>
                  <a:srgbClr val="0070C0"/>
                </a:solidFill>
              </a:rPr>
              <a:t>훈련 데이터와 테스트 데이터</a:t>
            </a:r>
            <a:r>
              <a:rPr lang="en-US" altLang="ko-KR" sz="1600" i="1" u="sng" dirty="0">
                <a:solidFill>
                  <a:srgbClr val="0070C0"/>
                </a:solidFill>
              </a:rPr>
              <a:t>, </a:t>
            </a:r>
            <a:r>
              <a:rPr lang="ko-KR" altLang="en-US" sz="1600" i="1" u="sng" dirty="0">
                <a:solidFill>
                  <a:srgbClr val="0070C0"/>
                </a:solidFill>
              </a:rPr>
              <a:t>그리고 실제 외부 데이터는 동일한 확률 분포를 갖는다</a:t>
            </a:r>
            <a:r>
              <a:rPr lang="en-US" altLang="ko-KR" sz="1600" i="1" u="sng" dirty="0">
                <a:solidFill>
                  <a:srgbClr val="0070C0"/>
                </a:solidFill>
              </a:rPr>
              <a:t>.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dirty="0"/>
              <a:t>모델을 훈련시킨 후 테스트 데이터에 대해 오차를 계산</a:t>
            </a:r>
            <a:r>
              <a:rPr lang="en-US" altLang="ko-KR" dirty="0"/>
              <a:t>.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dirty="0"/>
              <a:t>훈련 오차가 낮지만 테스트 오차가 높다면 이는 과대적합을 의미함</a:t>
            </a:r>
            <a:r>
              <a:rPr lang="en-US" altLang="ko-KR" dirty="0"/>
              <a:t>.</a:t>
            </a:r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b="1" dirty="0"/>
              <a:t>검증 데이터 </a:t>
            </a:r>
            <a:r>
              <a:rPr lang="en-US" altLang="ko-KR" sz="1600" dirty="0"/>
              <a:t>Validation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테스트 데이터를 기준으로 모델 </a:t>
            </a:r>
            <a:r>
              <a:rPr lang="en-US" altLang="ko-KR" dirty="0"/>
              <a:t>hyperparameter</a:t>
            </a:r>
            <a:r>
              <a:rPr lang="ko-KR" altLang="en-US" dirty="0"/>
              <a:t>를 최적화 할 경우 모델이 테스트 데이터에 최적화되어 새로운 데이터에 대한 일반화 성능이 떨어질 수 있음</a:t>
            </a:r>
            <a:r>
              <a:rPr lang="en-US" altLang="ko-KR" dirty="0"/>
              <a:t>.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이를 방지하기 위해 데이터를 한번 더 분할하여 총 </a:t>
            </a:r>
            <a:r>
              <a:rPr lang="en-US" altLang="ko-KR" b="1" u="sng" dirty="0"/>
              <a:t>3</a:t>
            </a:r>
            <a:r>
              <a:rPr lang="ko-KR" altLang="en-US" b="1" u="sng" dirty="0"/>
              <a:t>개의 데이터 세트</a:t>
            </a:r>
            <a:r>
              <a:rPr lang="ko-KR" altLang="en-US" dirty="0"/>
              <a:t>를 운용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sz="1600" i="1" dirty="0">
                <a:solidFill>
                  <a:srgbClr val="0070C0"/>
                </a:solidFill>
              </a:rPr>
              <a:t>다양한 </a:t>
            </a:r>
            <a:r>
              <a:rPr lang="en-US" altLang="ko-KR" sz="1600" i="1" dirty="0">
                <a:solidFill>
                  <a:srgbClr val="0070C0"/>
                </a:solidFill>
              </a:rPr>
              <a:t>hyperparameter</a:t>
            </a:r>
            <a:r>
              <a:rPr lang="ko-KR" altLang="en-US" sz="1600" i="1" dirty="0">
                <a:solidFill>
                  <a:srgbClr val="0070C0"/>
                </a:solidFill>
              </a:rPr>
              <a:t>에 대해 </a:t>
            </a:r>
            <a:r>
              <a:rPr lang="en-US" altLang="ko-KR" sz="1600" i="1" dirty="0">
                <a:solidFill>
                  <a:srgbClr val="0070C0"/>
                </a:solidFill>
              </a:rPr>
              <a:t>1) </a:t>
            </a:r>
            <a:r>
              <a:rPr lang="ko-KR" altLang="en-US" sz="1600" i="1" dirty="0">
                <a:solidFill>
                  <a:srgbClr val="0070C0"/>
                </a:solidFill>
              </a:rPr>
              <a:t>훈련 데이터로 모델을 학습시키고</a:t>
            </a:r>
            <a:r>
              <a:rPr lang="en-US" altLang="ko-KR" sz="1600" i="1" dirty="0">
                <a:solidFill>
                  <a:srgbClr val="0070C0"/>
                </a:solidFill>
              </a:rPr>
              <a:t>, </a:t>
            </a:r>
            <a:br>
              <a:rPr lang="en-US" altLang="ko-KR" sz="1600" i="1" dirty="0">
                <a:solidFill>
                  <a:srgbClr val="0070C0"/>
                </a:solidFill>
              </a:rPr>
            </a:br>
            <a:r>
              <a:rPr lang="en-US" altLang="ko-KR" sz="1600" i="1" dirty="0">
                <a:solidFill>
                  <a:srgbClr val="0070C0"/>
                </a:solidFill>
              </a:rPr>
              <a:t>2) </a:t>
            </a:r>
            <a:r>
              <a:rPr lang="ko-KR" altLang="en-US" sz="1600" i="1" dirty="0">
                <a:solidFill>
                  <a:srgbClr val="0070C0"/>
                </a:solidFill>
              </a:rPr>
              <a:t>검증 데이터로 </a:t>
            </a:r>
            <a:r>
              <a:rPr lang="en-US" altLang="ko-KR" sz="1600" i="1" dirty="0">
                <a:solidFill>
                  <a:srgbClr val="0070C0"/>
                </a:solidFill>
              </a:rPr>
              <a:t>hyperparameter</a:t>
            </a:r>
            <a:r>
              <a:rPr lang="ko-KR" altLang="en-US" sz="1600" i="1" dirty="0">
                <a:solidFill>
                  <a:srgbClr val="0070C0"/>
                </a:solidFill>
              </a:rPr>
              <a:t>를 최적화한 후</a:t>
            </a:r>
            <a:r>
              <a:rPr lang="en-US" altLang="ko-KR" sz="1600" i="1" dirty="0">
                <a:solidFill>
                  <a:srgbClr val="0070C0"/>
                </a:solidFill>
              </a:rPr>
              <a:t>, 3) </a:t>
            </a:r>
            <a:r>
              <a:rPr lang="ko-KR" altLang="en-US" sz="1600" i="1" dirty="0">
                <a:solidFill>
                  <a:srgbClr val="0070C0"/>
                </a:solidFill>
              </a:rPr>
              <a:t>테스트 데이터로 최종 평가</a:t>
            </a:r>
            <a:r>
              <a:rPr lang="en-US" altLang="ko-KR" sz="1600" i="1" dirty="0">
                <a:solidFill>
                  <a:srgbClr val="0070C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endParaRPr lang="en-US" altLang="ko-KR" sz="1600" i="1" dirty="0">
              <a:solidFill>
                <a:srgbClr val="0070C0"/>
              </a:solidFill>
            </a:endParaRPr>
          </a:p>
          <a:p>
            <a:pPr>
              <a:spcAft>
                <a:spcPts val="600"/>
              </a:spcAft>
            </a:pPr>
            <a:r>
              <a:rPr lang="ko-KR" altLang="en-US" b="1" dirty="0"/>
              <a:t>교차 검증 </a:t>
            </a:r>
            <a:r>
              <a:rPr lang="en-US" altLang="ko-KR" sz="1600" dirty="0"/>
              <a:t>Cross-validation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훈련 데이터를 여러 개의 서브셋으로 나누어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서브셋의 일부 조합으로 모델을 훈련하고 </a:t>
            </a:r>
            <a:br>
              <a:rPr lang="en-US" altLang="ko-KR" dirty="0"/>
            </a:br>
            <a:r>
              <a:rPr lang="ko-KR" altLang="en-US" dirty="0"/>
              <a:t>나머지 서브셋으로 검증에 활용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DCB22-31F0-4D9A-8BED-3AB39AD6AE73}"/>
              </a:ext>
            </a:extLst>
          </p:cNvPr>
          <p:cNvSpPr/>
          <p:nvPr/>
        </p:nvSpPr>
        <p:spPr>
          <a:xfrm>
            <a:off x="6124868" y="5547529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86F1F-EFDD-417B-97B6-AD9B2D06E04B}"/>
              </a:ext>
            </a:extLst>
          </p:cNvPr>
          <p:cNvSpPr txBox="1"/>
          <p:nvPr/>
        </p:nvSpPr>
        <p:spPr>
          <a:xfrm>
            <a:off x="5004048" y="55748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Round 1: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1DF594-39DA-4BB8-8BE2-0D4069E56BF4}"/>
              </a:ext>
            </a:extLst>
          </p:cNvPr>
          <p:cNvSpPr/>
          <p:nvPr/>
        </p:nvSpPr>
        <p:spPr>
          <a:xfrm>
            <a:off x="6124868" y="6045764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14394-322A-4178-933D-5E59E2C75954}"/>
              </a:ext>
            </a:extLst>
          </p:cNvPr>
          <p:cNvSpPr txBox="1"/>
          <p:nvPr/>
        </p:nvSpPr>
        <p:spPr>
          <a:xfrm>
            <a:off x="5004048" y="607309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Round 2: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49C7B3-6A95-429D-BE9F-E7D1F5679B4E}"/>
              </a:ext>
            </a:extLst>
          </p:cNvPr>
          <p:cNvSpPr/>
          <p:nvPr/>
        </p:nvSpPr>
        <p:spPr>
          <a:xfrm>
            <a:off x="6599890" y="5547529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E3675D-1DF9-472C-9986-CC6717AFA6C5}"/>
              </a:ext>
            </a:extLst>
          </p:cNvPr>
          <p:cNvSpPr/>
          <p:nvPr/>
        </p:nvSpPr>
        <p:spPr>
          <a:xfrm>
            <a:off x="6599890" y="6045764"/>
            <a:ext cx="432000" cy="43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931D8D-BE73-417F-95CE-8D7CF473FDCC}"/>
              </a:ext>
            </a:extLst>
          </p:cNvPr>
          <p:cNvSpPr/>
          <p:nvPr/>
        </p:nvSpPr>
        <p:spPr>
          <a:xfrm>
            <a:off x="7074912" y="5547529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C7A4F0-E37F-4F92-BA20-62626128901B}"/>
              </a:ext>
            </a:extLst>
          </p:cNvPr>
          <p:cNvSpPr/>
          <p:nvPr/>
        </p:nvSpPr>
        <p:spPr>
          <a:xfrm>
            <a:off x="7074912" y="6045764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657507-CE7E-448F-8F57-803DA5C439C4}"/>
              </a:ext>
            </a:extLst>
          </p:cNvPr>
          <p:cNvSpPr/>
          <p:nvPr/>
        </p:nvSpPr>
        <p:spPr>
          <a:xfrm>
            <a:off x="7549934" y="5547529"/>
            <a:ext cx="432000" cy="43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1B0C63-8853-41DB-8FFD-46D81DC25D04}"/>
              </a:ext>
            </a:extLst>
          </p:cNvPr>
          <p:cNvSpPr/>
          <p:nvPr/>
        </p:nvSpPr>
        <p:spPr>
          <a:xfrm>
            <a:off x="7549934" y="6045764"/>
            <a:ext cx="432000" cy="43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905CC6-3718-428C-8ABD-8BE55457A2B6}"/>
              </a:ext>
            </a:extLst>
          </p:cNvPr>
          <p:cNvSpPr/>
          <p:nvPr/>
        </p:nvSpPr>
        <p:spPr>
          <a:xfrm>
            <a:off x="8024956" y="5547529"/>
            <a:ext cx="432000" cy="43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2627F1-BB5F-44F9-A0F2-1B3A099B90CA}"/>
              </a:ext>
            </a:extLst>
          </p:cNvPr>
          <p:cNvSpPr/>
          <p:nvPr/>
        </p:nvSpPr>
        <p:spPr>
          <a:xfrm>
            <a:off x="8024956" y="6045764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53CA9-650C-4289-8271-E32F9429B578}"/>
              </a:ext>
            </a:extLst>
          </p:cNvPr>
          <p:cNvSpPr/>
          <p:nvPr/>
        </p:nvSpPr>
        <p:spPr>
          <a:xfrm>
            <a:off x="8499976" y="5547529"/>
            <a:ext cx="432000" cy="43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CF53D4-2055-4E5F-880D-A32956D15B4F}"/>
              </a:ext>
            </a:extLst>
          </p:cNvPr>
          <p:cNvSpPr/>
          <p:nvPr/>
        </p:nvSpPr>
        <p:spPr>
          <a:xfrm>
            <a:off x="8499976" y="6045764"/>
            <a:ext cx="432000" cy="43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3FEA4D08-90D0-438D-8F04-001A5F32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55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36D4D-E302-4425-A02A-D3918439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차원 축소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74D8963-A1AD-4EB2-8498-DBAAC045A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A103A9-DA85-4E4B-89BD-EDCF11BA45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B73037-E009-4628-8AFD-A269AB8D4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822"/>
            <a:ext cx="4727976" cy="1967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2D93ED-EA89-46C3-8056-381125D876D6}"/>
              </a:ext>
            </a:extLst>
          </p:cNvPr>
          <p:cNvSpPr txBox="1"/>
          <p:nvPr/>
        </p:nvSpPr>
        <p:spPr>
          <a:xfrm>
            <a:off x="4727977" y="648822"/>
            <a:ext cx="4337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고차원 데이터의 문제점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sz="1400" dirty="0"/>
              <a:t>차원</a:t>
            </a:r>
            <a:r>
              <a:rPr lang="en-US" altLang="ko-KR" sz="1400" dirty="0"/>
              <a:t> (</a:t>
            </a:r>
            <a:r>
              <a:rPr lang="ko-KR" altLang="en-US" sz="1400" dirty="0"/>
              <a:t>특성의 수</a:t>
            </a:r>
            <a:r>
              <a:rPr lang="en-US" altLang="ko-KR" sz="1400" dirty="0"/>
              <a:t>)</a:t>
            </a:r>
            <a:r>
              <a:rPr lang="ko-KR" altLang="en-US" sz="1400" dirty="0"/>
              <a:t>이 커질수록 데이터 사이의 거리가 </a:t>
            </a:r>
            <a:r>
              <a:rPr lang="ko-KR" altLang="en-US" sz="1400" dirty="0" err="1"/>
              <a:t>멀어짐</a:t>
            </a:r>
            <a:r>
              <a:rPr lang="en-US" altLang="ko-KR" sz="1400" dirty="0"/>
              <a:t> (sparse</a:t>
            </a:r>
            <a:r>
              <a:rPr lang="ko-KR" altLang="en-US" sz="1400" dirty="0"/>
              <a:t> 데이터</a:t>
            </a:r>
            <a:r>
              <a:rPr lang="en-US" altLang="ko-KR" sz="1400" dirty="0"/>
              <a:t>)</a:t>
            </a:r>
          </a:p>
          <a:p>
            <a:pPr>
              <a:spcAft>
                <a:spcPts val="600"/>
              </a:spcAft>
            </a:pPr>
            <a:r>
              <a:rPr lang="ko-KR" altLang="en-US" sz="1400" dirty="0"/>
              <a:t>데이터의 크기 대비 담고있는 정보량이 줄어들어 </a:t>
            </a:r>
            <a:r>
              <a:rPr lang="ko-KR" altLang="en-US" sz="1400" dirty="0" err="1"/>
              <a:t>연산량이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많아짐</a:t>
            </a:r>
            <a:endParaRPr lang="en-US" altLang="ko-KR" sz="1400" dirty="0"/>
          </a:p>
          <a:p>
            <a:pPr>
              <a:spcAft>
                <a:spcPts val="600"/>
              </a:spcAft>
            </a:pPr>
            <a:r>
              <a:rPr lang="ko-KR" altLang="en-US" sz="1400" dirty="0"/>
              <a:t>특성이 데이터보다 많을 경우 제대로 학습이 안됨</a:t>
            </a:r>
            <a:endParaRPr lang="en-US" altLang="ko-KR" sz="1400" dirty="0"/>
          </a:p>
          <a:p>
            <a:pPr>
              <a:spcAft>
                <a:spcPts val="600"/>
              </a:spcAft>
            </a:pPr>
            <a:r>
              <a:rPr lang="ko-KR" altLang="en-US" sz="1600" b="1" i="1" dirty="0"/>
              <a:t>많은 데이터를 훈련</a:t>
            </a:r>
            <a:r>
              <a:rPr lang="ko-KR" altLang="en-US" sz="1600" i="1" dirty="0"/>
              <a:t>하거나</a:t>
            </a:r>
            <a:r>
              <a:rPr lang="ko-KR" altLang="en-US" sz="1600" b="1" i="1" dirty="0"/>
              <a:t> 특성 차원을 축소</a:t>
            </a:r>
            <a:r>
              <a:rPr lang="ko-KR" altLang="en-US" sz="1600" i="1" dirty="0"/>
              <a:t>하여</a:t>
            </a:r>
            <a:r>
              <a:rPr lang="ko-KR" altLang="en-US" sz="1600" b="1" i="1" dirty="0"/>
              <a:t> 해결</a:t>
            </a:r>
            <a:endParaRPr lang="en-US" altLang="ko-KR" sz="1600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465F2-69FC-4397-B670-EA88AB0DDE91}"/>
              </a:ext>
            </a:extLst>
          </p:cNvPr>
          <p:cNvSpPr txBox="1"/>
          <p:nvPr/>
        </p:nvSpPr>
        <p:spPr>
          <a:xfrm>
            <a:off x="233001" y="3057279"/>
            <a:ext cx="461005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투영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sz="1600" dirty="0"/>
              <a:t>고차원 데이터를 저차원으로 투영하여 표현</a:t>
            </a:r>
            <a:endParaRPr lang="en-US" altLang="ko-KR" sz="1600" b="1" i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AAB51A-04BB-45F0-B4A0-CE59F9085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1" y="3810729"/>
            <a:ext cx="4411195" cy="14648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BCD5AD-5FD2-4EA3-AD12-1199F773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22" y="5275535"/>
            <a:ext cx="4610054" cy="12853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3F7D39-FBC2-4EB3-989C-9634CDD6B4E1}"/>
              </a:ext>
            </a:extLst>
          </p:cNvPr>
          <p:cNvSpPr txBox="1"/>
          <p:nvPr/>
        </p:nvSpPr>
        <p:spPr>
          <a:xfrm>
            <a:off x="4843054" y="3057279"/>
            <a:ext cx="424855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PCA</a:t>
            </a:r>
          </a:p>
          <a:p>
            <a:pPr>
              <a:spcAft>
                <a:spcPts val="600"/>
              </a:spcAft>
            </a:pPr>
            <a:r>
              <a:rPr lang="ko-KR" altLang="en-US" sz="1600" dirty="0"/>
              <a:t>분산이 최대가 되는 축을 탐색하여 정보 보존</a:t>
            </a:r>
            <a:br>
              <a:rPr lang="en-US" altLang="ko-KR" sz="1600" dirty="0"/>
            </a:br>
            <a:r>
              <a:rPr lang="en-US" altLang="ko-KR" sz="1600" dirty="0"/>
              <a:t>(</a:t>
            </a:r>
            <a:r>
              <a:rPr lang="ko-KR" altLang="en-US" sz="1600" dirty="0"/>
              <a:t>최대 분산 보존 축 </a:t>
            </a:r>
            <a:r>
              <a:rPr lang="en-US" altLang="ko-KR" sz="1600" dirty="0"/>
              <a:t>== </a:t>
            </a:r>
            <a:r>
              <a:rPr lang="ko-KR" altLang="en-US" sz="1600" dirty="0"/>
              <a:t>정보 손실 최소</a:t>
            </a:r>
            <a:r>
              <a:rPr lang="en-US" altLang="ko-KR" sz="1600" dirty="0"/>
              <a:t>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685CDA9-8DC9-4C75-8CB4-B8EAF1D3FC6E}"/>
              </a:ext>
            </a:extLst>
          </p:cNvPr>
          <p:cNvGrpSpPr/>
          <p:nvPr/>
        </p:nvGrpSpPr>
        <p:grpSpPr>
          <a:xfrm>
            <a:off x="4617274" y="4074857"/>
            <a:ext cx="4525355" cy="2113425"/>
            <a:chOff x="236660" y="2115205"/>
            <a:chExt cx="4525355" cy="211342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DD19DE9-B94C-4220-BFA5-D2D18A0E5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660" y="2115205"/>
              <a:ext cx="4525355" cy="21134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701F08-E55B-4C9B-8760-57F7A3F1FECF}"/>
                </a:ext>
              </a:extLst>
            </p:cNvPr>
            <p:cNvSpPr txBox="1"/>
            <p:nvPr/>
          </p:nvSpPr>
          <p:spPr>
            <a:xfrm>
              <a:off x="3631243" y="2139214"/>
              <a:ext cx="10246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분산 최대 보존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A5FBD0-DC48-43B8-8186-7366AE40C87F}"/>
                </a:ext>
              </a:extLst>
            </p:cNvPr>
            <p:cNvSpPr txBox="1"/>
            <p:nvPr/>
          </p:nvSpPr>
          <p:spPr>
            <a:xfrm>
              <a:off x="3631243" y="3341556"/>
              <a:ext cx="10246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분산 적게 보존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313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>
            <a:extLst>
              <a:ext uri="{FF2B5EF4-FFF2-40B4-BE49-F238E27FC236}">
                <a16:creationId xmlns:a16="http://schemas.microsoft.com/office/drawing/2014/main" id="{5D15B10C-B45F-499E-8C0E-E5F246A1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데이터 시각화 및 분석</a:t>
            </a:r>
          </a:p>
          <a:p>
            <a:pPr algn="l"/>
            <a:r>
              <a:rPr lang="ko-KR" altLang="en-US" dirty="0"/>
              <a:t>간단한 </a:t>
            </a:r>
            <a:r>
              <a:rPr lang="en-US" altLang="ko-KR" dirty="0"/>
              <a:t>machine learning </a:t>
            </a:r>
            <a:r>
              <a:rPr lang="ko-KR" altLang="en-US" dirty="0"/>
              <a:t>모델 활용</a:t>
            </a:r>
            <a:endParaRPr lang="en-US" altLang="ko-KR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E795D5D-D72E-4309-9215-0AD1527CC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1: Machine learning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BC26B8-655C-44AC-84CB-1B19B7A0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86814" y="4149080"/>
            <a:ext cx="6970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notebooks/1_data_visualization.ipynb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en-US" altLang="ko-KR" sz="2400" b="1" dirty="0"/>
              <a:t>notebooks/2_machine_learning.ipynb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370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번외</a:t>
            </a:r>
            <a:r>
              <a:rPr lang="en-US" altLang="ko-KR" dirty="0"/>
              <a:t>: </a:t>
            </a:r>
            <a:r>
              <a:rPr lang="en-US" altLang="ko-KR" dirty="0" err="1"/>
              <a:t>ChatGPT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1" y="765176"/>
            <a:ext cx="4413453" cy="37571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544529"/>
            <a:ext cx="4251926" cy="16840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725" y="1732303"/>
            <a:ext cx="3324502" cy="365426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2627784" y="6134824"/>
            <a:ext cx="216024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4784973" y="3555246"/>
            <a:ext cx="0" cy="257957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4788024" y="3555246"/>
            <a:ext cx="432048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53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 및 참고문헌</a:t>
            </a:r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418662"/>
              </p:ext>
            </p:extLst>
          </p:nvPr>
        </p:nvGraphicFramePr>
        <p:xfrm>
          <a:off x="77788" y="639761"/>
          <a:ext cx="8988426" cy="1980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13892">
                  <a:extLst>
                    <a:ext uri="{9D8B030D-6E8A-4147-A177-3AD203B41FA5}">
                      <a16:colId xmlns:a16="http://schemas.microsoft.com/office/drawing/2014/main" val="126276630"/>
                    </a:ext>
                  </a:extLst>
                </a:gridCol>
                <a:gridCol w="7374534">
                  <a:extLst>
                    <a:ext uri="{9D8B030D-6E8A-4147-A177-3AD203B41FA5}">
                      <a16:colId xmlns:a16="http://schemas.microsoft.com/office/drawing/2014/main" val="343329225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96547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10:00 – 10:30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머신러닝</a:t>
                      </a:r>
                      <a:r>
                        <a:rPr lang="ko-KR" altLang="en-US" dirty="0"/>
                        <a:t> 이론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67459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10:30 – 12:00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머신러닝</a:t>
                      </a:r>
                      <a:r>
                        <a:rPr lang="ko-KR" altLang="en-US" dirty="0"/>
                        <a:t> 실습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데이터 다루기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scikit</a:t>
                      </a:r>
                      <a:r>
                        <a:rPr lang="en-US" altLang="ko-KR" sz="1600" dirty="0"/>
                        <a:t>-learn</a:t>
                      </a:r>
                      <a:r>
                        <a:rPr lang="ko-KR" altLang="en-US" sz="1600" dirty="0"/>
                        <a:t>을 활용한 </a:t>
                      </a:r>
                      <a:r>
                        <a:rPr lang="ko-KR" altLang="en-US" sz="1600" dirty="0" err="1"/>
                        <a:t>머신러닝</a:t>
                      </a:r>
                      <a:r>
                        <a:rPr lang="ko-KR" altLang="en-US" sz="1600" dirty="0"/>
                        <a:t> 모델링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기초</a:t>
                      </a:r>
                      <a:r>
                        <a:rPr lang="en-US" altLang="ko-KR" sz="1600" baseline="0" dirty="0"/>
                        <a:t>)</a:t>
                      </a:r>
                      <a:r>
                        <a:rPr lang="en-US" altLang="ko-KR" sz="1600" dirty="0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01143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13:00 – 14:00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인공신경망</a:t>
                      </a:r>
                      <a:r>
                        <a:rPr lang="ko-KR" altLang="en-US" dirty="0"/>
                        <a:t> 이론 및 활용 사례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837865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14:00 – 16:00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인공신경망</a:t>
                      </a:r>
                      <a:r>
                        <a:rPr lang="ko-KR" altLang="en-US" dirty="0"/>
                        <a:t> 실습 </a:t>
                      </a:r>
                      <a:r>
                        <a:rPr lang="en-US" altLang="ko-KR" sz="1600" dirty="0"/>
                        <a:t>(</a:t>
                      </a:r>
                      <a:r>
                        <a:rPr lang="en-US" altLang="ko-KR" sz="1600" dirty="0" err="1"/>
                        <a:t>pytorch</a:t>
                      </a:r>
                      <a:r>
                        <a:rPr lang="en-US" altLang="ko-KR" sz="1600" dirty="0"/>
                        <a:t>, graph neural network, machine learning potential)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2652350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026" name="Picture 2" descr="https://tensorflowkorea.files.wordpress.com/2020/04/e18492e185a2e186abe1848ce185b3e1848be185a9e186abe18486e185a5e18489e185b5e186abe18485e185a5e18482e185b5e186bc_2e18491e185a1e186ab__cover-2.png?w=78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1" y="3284984"/>
            <a:ext cx="2393775" cy="310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826297" y="3283358"/>
            <a:ext cx="608371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유용한 사이트</a:t>
            </a:r>
            <a:endParaRPr lang="en-US" altLang="ko-KR" b="1" dirty="0"/>
          </a:p>
          <a:p>
            <a:r>
              <a:rPr lang="ko-KR" altLang="en-US" dirty="0">
                <a:hlinkClick r:id="rId3"/>
              </a:rPr>
              <a:t>https://tensorflow.blog/handson-ml2/</a:t>
            </a:r>
            <a:r>
              <a:rPr lang="ko-KR" altLang="en-US" dirty="0"/>
              <a:t> </a:t>
            </a:r>
            <a:r>
              <a:rPr lang="en-US" altLang="ko-KR" dirty="0"/>
              <a:t># Hans on ML 1,2</a:t>
            </a:r>
            <a:r>
              <a:rPr lang="ko-KR" altLang="en-US" dirty="0"/>
              <a:t>장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https://www.codecademy.com/</a:t>
            </a:r>
            <a:r>
              <a:rPr lang="en-US" altLang="ko-KR" dirty="0"/>
              <a:t> # Python </a:t>
            </a:r>
            <a:r>
              <a:rPr lang="ko-KR" altLang="en-US" dirty="0"/>
              <a:t>기초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https://google.com/</a:t>
            </a:r>
            <a:r>
              <a:rPr lang="en-US" altLang="ko-KR" dirty="0"/>
              <a:t> # </a:t>
            </a:r>
            <a:r>
              <a:rPr lang="ko-KR" altLang="en-US" dirty="0"/>
              <a:t>모르는 것은 </a:t>
            </a:r>
            <a:r>
              <a:rPr lang="en-US" altLang="ko-KR" dirty="0"/>
              <a:t>google</a:t>
            </a:r>
            <a:r>
              <a:rPr lang="ko-KR" altLang="en-US" dirty="0"/>
              <a:t>에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https://chat.openai.com/</a:t>
            </a:r>
            <a:r>
              <a:rPr lang="en-US" altLang="ko-KR" dirty="0"/>
              <a:t> # </a:t>
            </a:r>
            <a:r>
              <a:rPr lang="ko-KR" altLang="en-US" dirty="0"/>
              <a:t>간단한 코드는</a:t>
            </a:r>
            <a:r>
              <a:rPr lang="en-US" altLang="ko-KR" dirty="0"/>
              <a:t> </a:t>
            </a:r>
            <a:r>
              <a:rPr lang="en-US" altLang="ko-KR" dirty="0" err="1"/>
              <a:t>ChatGPT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en-US" altLang="ko-KR" dirty="0">
                <a:hlinkClick r:id="rId7"/>
              </a:rPr>
              <a:t>https://jehyunlee.github.io/</a:t>
            </a:r>
            <a:r>
              <a:rPr lang="en-US" altLang="ko-KR" dirty="0"/>
              <a:t> # KRIE</a:t>
            </a:r>
            <a:r>
              <a:rPr lang="ko-KR" altLang="en-US" dirty="0"/>
              <a:t> 이제현 박사님 블로그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6297" y="5286856"/>
            <a:ext cx="45320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강의자료</a:t>
            </a:r>
            <a:endParaRPr lang="en-US" altLang="ko-KR" b="1" dirty="0"/>
          </a:p>
          <a:p>
            <a:r>
              <a:rPr lang="en-US" altLang="ko-KR" dirty="0"/>
              <a:t>https://github.com/git-jhyang/handson_gnn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364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번외</a:t>
            </a:r>
            <a:r>
              <a:rPr lang="en-US" altLang="ko-KR" dirty="0"/>
              <a:t>: </a:t>
            </a:r>
            <a:r>
              <a:rPr lang="en-US" altLang="ko-KR" dirty="0" err="1"/>
              <a:t>ChatGPT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1" y="765175"/>
            <a:ext cx="4267576" cy="2376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69884"/>
          <a:stretch/>
        </p:blipFill>
        <p:spPr>
          <a:xfrm>
            <a:off x="4716016" y="636005"/>
            <a:ext cx="3960000" cy="13929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028972"/>
            <a:ext cx="3960000" cy="35235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5552565"/>
            <a:ext cx="3960000" cy="11888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33699"/>
          <a:stretch/>
        </p:blipFill>
        <p:spPr>
          <a:xfrm>
            <a:off x="315789" y="3402217"/>
            <a:ext cx="3960000" cy="3066614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H="1">
            <a:off x="2010192" y="3046100"/>
            <a:ext cx="7200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367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번외</a:t>
            </a:r>
            <a:r>
              <a:rPr lang="en-US" altLang="ko-KR" dirty="0"/>
              <a:t>: </a:t>
            </a:r>
            <a:r>
              <a:rPr lang="en-US" altLang="ko-KR" dirty="0" err="1"/>
              <a:t>PyCaret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기계학습 모델 성능 비교</a:t>
            </a:r>
            <a:endParaRPr lang="en-US" altLang="ko-KR" dirty="0"/>
          </a:p>
          <a:p>
            <a:pPr lvl="1"/>
            <a:r>
              <a:rPr lang="ko-KR" altLang="en-US" dirty="0"/>
              <a:t>약간의 코딩으로 많은 양의 기계학습 모델을 훈련시키고 비교할 수 있으며</a:t>
            </a:r>
            <a:r>
              <a:rPr lang="en-US" altLang="ko-KR" dirty="0"/>
              <a:t>, </a:t>
            </a:r>
            <a:r>
              <a:rPr lang="en-US" altLang="ko-KR" dirty="0" err="1"/>
              <a:t>hyperparameter</a:t>
            </a:r>
            <a:r>
              <a:rPr lang="ko-KR" altLang="en-US" dirty="0"/>
              <a:t>까지 최적화 해 줌</a:t>
            </a:r>
            <a:endParaRPr lang="en-US" altLang="ko-KR" dirty="0"/>
          </a:p>
          <a:p>
            <a:pPr lvl="1"/>
            <a:r>
              <a:rPr lang="ko-KR" altLang="en-US" dirty="0"/>
              <a:t>직접 모델을 개발한다면 이것보다 성능이 우수해야 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99" y="2780928"/>
            <a:ext cx="8007069" cy="25922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26699" y="5733256"/>
            <a:ext cx="5352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/>
              <a:t>PyCaret</a:t>
            </a:r>
            <a:r>
              <a:rPr lang="en-US" altLang="ko-KR" b="1" dirty="0"/>
              <a:t> Tutorial</a:t>
            </a:r>
          </a:p>
          <a:p>
            <a:r>
              <a:rPr lang="ko-KR" altLang="en-US" dirty="0"/>
              <a:t>https://pycaret.gitbook.io/docs/get-started/tutorials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552" y="2407665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표</a:t>
            </a:r>
            <a:r>
              <a:rPr lang="en-US" altLang="ko-KR" b="1" dirty="0"/>
              <a:t>: iris dataset</a:t>
            </a:r>
            <a:r>
              <a:rPr lang="ko-KR" altLang="en-US" b="1" dirty="0"/>
              <a:t>을 활용한 </a:t>
            </a:r>
            <a:r>
              <a:rPr lang="en-US" altLang="ko-KR" b="1" dirty="0"/>
              <a:t>classification </a:t>
            </a:r>
            <a:r>
              <a:rPr lang="ko-KR" altLang="en-US" b="1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3145424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인공신경망 기초와</a:t>
            </a:r>
            <a:r>
              <a:rPr lang="en-US" altLang="ko-KR" dirty="0"/>
              <a:t> </a:t>
            </a:r>
            <a:r>
              <a:rPr lang="ko-KR" altLang="en-US" dirty="0"/>
              <a:t>훈련을 위한 기법</a:t>
            </a:r>
            <a:endParaRPr lang="en-US" altLang="ko-KR" dirty="0"/>
          </a:p>
          <a:p>
            <a:r>
              <a:rPr lang="ko-KR" altLang="en-US" dirty="0"/>
              <a:t>그래프 신경망 기초</a:t>
            </a:r>
            <a:endParaRPr lang="en-US" altLang="ko-KR" dirty="0"/>
          </a:p>
          <a:p>
            <a:r>
              <a:rPr lang="ko-KR" altLang="en-US" dirty="0"/>
              <a:t>재료과학 연구분야의 인공지능 적용 사례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인공신경망</a:t>
            </a:r>
            <a:endParaRPr lang="ko-KR" altLang="en-US" sz="23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D2AEAB-EAC1-4B19-A593-CCB5B1251C5E}"/>
              </a:ext>
            </a:extLst>
          </p:cNvPr>
          <p:cNvSpPr/>
          <p:nvPr/>
        </p:nvSpPr>
        <p:spPr>
          <a:xfrm>
            <a:off x="344846" y="1124744"/>
            <a:ext cx="222528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</a:rPr>
              <a:t>Neural networks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500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CCFCE-A0A8-4450-9C14-EC577486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Playground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B87EFE-071D-4DD7-97EF-B86BBC1E9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1CFB1A0-47F4-46EA-80BD-93B7A48D00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06D698-41F9-4DE0-B757-DF258B01B161}"/>
              </a:ext>
            </a:extLst>
          </p:cNvPr>
          <p:cNvSpPr/>
          <p:nvPr/>
        </p:nvSpPr>
        <p:spPr>
          <a:xfrm>
            <a:off x="2195736" y="116632"/>
            <a:ext cx="364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https://playground.tensorflow.org/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332441-904D-436F-B622-300EAD2A2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72" y="695676"/>
            <a:ext cx="8650257" cy="584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03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F04CE-7F8B-4B62-B9A2-E57915A99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퍼셉트론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176E04-C528-4F2E-87D7-C0302A8B9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FC68AB-A100-405D-9DD8-8E0FD7D0FD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E57F5C-ADFA-4400-A159-3A8AFBD65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1" y="3197506"/>
            <a:ext cx="5071457" cy="24259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AC8BBC-3C97-40EE-8440-9342293E8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1" y="749582"/>
            <a:ext cx="5142820" cy="23144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EE8989-F658-4EC9-89A5-A8434C325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692695"/>
            <a:ext cx="3240360" cy="2382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66F7D6-53AA-4C27-8927-80D08E2734B4}"/>
              </a:ext>
            </a:extLst>
          </p:cNvPr>
          <p:cNvSpPr txBox="1"/>
          <p:nvPr/>
        </p:nvSpPr>
        <p:spPr>
          <a:xfrm>
            <a:off x="5242454" y="4234440"/>
            <a:ext cx="35060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활성화 함수 </a:t>
            </a:r>
            <a:r>
              <a:rPr lang="en-US" altLang="ko-KR" sz="1400" dirty="0"/>
              <a:t>Activation function</a:t>
            </a:r>
            <a:endParaRPr lang="en-US" altLang="ko-KR" dirty="0"/>
          </a:p>
          <a:p>
            <a:r>
              <a:rPr lang="ko-KR" altLang="en-US" sz="1600" dirty="0"/>
              <a:t>활성화 함수가 있음으로써 비선형 </a:t>
            </a:r>
            <a:br>
              <a:rPr lang="en-US" altLang="ko-KR" sz="1600" dirty="0"/>
            </a:br>
            <a:r>
              <a:rPr lang="ko-KR" altLang="en-US" sz="1600" dirty="0"/>
              <a:t>정보를 학습할 수 있음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47D880-D1F0-498F-83CA-47D87FE93E02}"/>
              </a:ext>
            </a:extLst>
          </p:cNvPr>
          <p:cNvSpPr txBox="1"/>
          <p:nvPr/>
        </p:nvSpPr>
        <p:spPr>
          <a:xfrm>
            <a:off x="5242454" y="3218347"/>
            <a:ext cx="35060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퍼셉트론</a:t>
            </a:r>
            <a:r>
              <a:rPr lang="ko-KR" altLang="en-US" b="1" dirty="0"/>
              <a:t> </a:t>
            </a:r>
            <a:r>
              <a:rPr lang="en-US" altLang="ko-KR" sz="1400" dirty="0"/>
              <a:t>Perceptron</a:t>
            </a:r>
            <a:endParaRPr lang="en-US" altLang="ko-KR" dirty="0"/>
          </a:p>
          <a:p>
            <a:r>
              <a:rPr lang="ko-KR" altLang="en-US" sz="1600" dirty="0"/>
              <a:t>신경망의 기본 단위로</a:t>
            </a:r>
            <a:r>
              <a:rPr lang="en-US" altLang="ko-KR" sz="1600" dirty="0"/>
              <a:t>, </a:t>
            </a:r>
            <a:r>
              <a:rPr lang="ko-KR" altLang="en-US" sz="1600" dirty="0"/>
              <a:t>다수의 입력 신호를 연산하여 하나의 신호를 출력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91139E-C01D-48A4-AF1F-8F6CC1BBA2CB}"/>
              </a:ext>
            </a:extLst>
          </p:cNvPr>
          <p:cNvSpPr txBox="1"/>
          <p:nvPr/>
        </p:nvSpPr>
        <p:spPr>
          <a:xfrm>
            <a:off x="5242453" y="5358774"/>
            <a:ext cx="3739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다층 </a:t>
            </a:r>
            <a:r>
              <a:rPr lang="ko-KR" altLang="en-US" b="1" dirty="0" err="1"/>
              <a:t>퍼셉트론</a:t>
            </a:r>
            <a:endParaRPr lang="en-US" altLang="ko-KR" b="1" dirty="0"/>
          </a:p>
          <a:p>
            <a:r>
              <a:rPr lang="ko-KR" altLang="en-US" sz="1600" dirty="0"/>
              <a:t>흔히 알고있는 인공신경망이 다층 </a:t>
            </a:r>
            <a:br>
              <a:rPr lang="en-US" altLang="ko-KR" sz="1600" dirty="0"/>
            </a:br>
            <a:r>
              <a:rPr lang="ko-KR" altLang="en-US" sz="1600" dirty="0" err="1"/>
              <a:t>퍼셉트론에</a:t>
            </a:r>
            <a:r>
              <a:rPr lang="ko-KR" altLang="en-US" sz="1600" dirty="0"/>
              <a:t> 해당함</a:t>
            </a:r>
          </a:p>
        </p:txBody>
      </p:sp>
    </p:spTree>
    <p:extLst>
      <p:ext uri="{BB962C8B-B14F-4D97-AF65-F5344CB8AC3E}">
        <p14:creationId xmlns:p14="http://schemas.microsoft.com/office/powerpoint/2010/main" val="3474322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93DA4-CC9D-4302-BCD4-122432203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거대 모델의 문제점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F600A0-2426-488E-86B8-3B2D7922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59639F-D521-47F8-B345-D21C25BDE8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Picture 6" descr="https://upload.wikimedia.org/wikipedia/commons/thumb/4/4d/OpenAI_Logo.svg/250px-OpenAI_Logo.svg.png">
            <a:extLst>
              <a:ext uri="{FF2B5EF4-FFF2-40B4-BE49-F238E27FC236}">
                <a16:creationId xmlns:a16="http://schemas.microsoft.com/office/drawing/2014/main" id="{A57ACAF4-EDC9-4F18-88F6-4C3A6E519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25"/>
          <a:stretch/>
        </p:blipFill>
        <p:spPr bwMode="auto">
          <a:xfrm>
            <a:off x="323528" y="836713"/>
            <a:ext cx="60941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909785-A5AA-4625-A305-9806681229A4}"/>
              </a:ext>
            </a:extLst>
          </p:cNvPr>
          <p:cNvSpPr txBox="1"/>
          <p:nvPr/>
        </p:nvSpPr>
        <p:spPr>
          <a:xfrm>
            <a:off x="904789" y="801579"/>
            <a:ext cx="248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/>
              <a:t>ChatGPT</a:t>
            </a:r>
            <a:r>
              <a:rPr lang="en-US" altLang="ko-KR" sz="3600" dirty="0"/>
              <a:t> 4</a:t>
            </a:r>
            <a:endParaRPr lang="ko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BB9C04-549B-474D-9AE6-9CADAEE234C6}"/>
              </a:ext>
            </a:extLst>
          </p:cNvPr>
          <p:cNvSpPr txBox="1"/>
          <p:nvPr/>
        </p:nvSpPr>
        <p:spPr>
          <a:xfrm>
            <a:off x="3635896" y="801579"/>
            <a:ext cx="527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~1.76 Trillion parameters</a:t>
            </a:r>
            <a:endParaRPr lang="ko-KR" altLang="en-US" sz="3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438026-ECFF-4696-BCCB-3BC19082D2ED}"/>
              </a:ext>
            </a:extLst>
          </p:cNvPr>
          <p:cNvSpPr/>
          <p:nvPr/>
        </p:nvSpPr>
        <p:spPr>
          <a:xfrm>
            <a:off x="301560" y="1712956"/>
            <a:ext cx="4554015" cy="4468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ko-KR" altLang="en-US" b="1" dirty="0" err="1"/>
              <a:t>그래디언트</a:t>
            </a:r>
            <a:r>
              <a:rPr lang="ko-KR" altLang="en-US" b="1" dirty="0"/>
              <a:t> 소실 </a:t>
            </a:r>
            <a:r>
              <a:rPr lang="en-US" altLang="ko-KR" b="1" dirty="0"/>
              <a:t>/ </a:t>
            </a:r>
            <a:r>
              <a:rPr lang="ko-KR" altLang="en-US" b="1" dirty="0"/>
              <a:t>폭주</a:t>
            </a:r>
            <a:endParaRPr lang="en-US" altLang="ko-KR" b="1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ko-KR" altLang="en-US" dirty="0"/>
              <a:t>심층 신경망을 진행할수록 </a:t>
            </a:r>
            <a:r>
              <a:rPr lang="ko-KR" altLang="en-US" dirty="0" err="1"/>
              <a:t>그래디언트가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수렴하거나</a:t>
            </a:r>
            <a:r>
              <a:rPr lang="en-US" altLang="ko-KR" dirty="0"/>
              <a:t>, </a:t>
            </a:r>
            <a:r>
              <a:rPr lang="ko-KR" altLang="en-US" dirty="0"/>
              <a:t>무한대로 발산하는 경우로</a:t>
            </a:r>
            <a:r>
              <a:rPr lang="en-US" altLang="ko-KR" dirty="0"/>
              <a:t>, </a:t>
            </a:r>
            <a:r>
              <a:rPr lang="ko-KR" altLang="en-US" dirty="0"/>
              <a:t>하위 층 훈련이 </a:t>
            </a:r>
            <a:r>
              <a:rPr lang="ko-KR" altLang="en-US" dirty="0" err="1"/>
              <a:t>어려워짐</a:t>
            </a:r>
            <a:endParaRPr lang="en-US" altLang="ko-KR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endParaRPr lang="en-US" altLang="ko-KR" b="1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ko-KR" altLang="en-US" b="1" dirty="0"/>
              <a:t>대규모 신경망 훈련을 위한 데이터 </a:t>
            </a:r>
            <a:endParaRPr lang="en-US" altLang="ko-KR" b="1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ko-KR" altLang="en-US" dirty="0"/>
              <a:t>데이터가 충분하지 않을 경우</a:t>
            </a:r>
            <a:r>
              <a:rPr lang="en-US" altLang="ko-KR" dirty="0"/>
              <a:t>, </a:t>
            </a:r>
            <a:r>
              <a:rPr lang="ko-KR" altLang="en-US" dirty="0"/>
              <a:t>새로운 데이터 작성 </a:t>
            </a:r>
            <a:r>
              <a:rPr lang="en-US" altLang="ko-KR" dirty="0"/>
              <a:t>(</a:t>
            </a:r>
            <a:r>
              <a:rPr lang="ko-KR" altLang="en-US" dirty="0"/>
              <a:t>데이터 수집 및 레이블</a:t>
            </a:r>
            <a:r>
              <a:rPr lang="en-US" altLang="ko-KR" dirty="0"/>
              <a:t> </a:t>
            </a:r>
            <a:r>
              <a:rPr lang="ko-KR" altLang="en-US" dirty="0"/>
              <a:t>부여 등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br>
              <a:rPr lang="en-US" altLang="ko-KR" dirty="0"/>
            </a:br>
            <a:r>
              <a:rPr lang="ko-KR" altLang="en-US" dirty="0"/>
              <a:t>많은 비용 발생</a:t>
            </a:r>
            <a:r>
              <a:rPr lang="en-US" altLang="ko-KR" dirty="0"/>
              <a:t>.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altLang="ko-KR" dirty="0"/>
              <a:t>Overfitting</a:t>
            </a:r>
            <a:r>
              <a:rPr lang="ko-KR" altLang="en-US" dirty="0"/>
              <a:t>과 같은 문제 발생</a:t>
            </a:r>
            <a:endParaRPr lang="en-US" altLang="ko-KR" dirty="0"/>
          </a:p>
          <a:p>
            <a:pPr marL="457200" indent="-457200">
              <a:lnSpc>
                <a:spcPct val="105000"/>
              </a:lnSpc>
              <a:spcAft>
                <a:spcPts val="600"/>
              </a:spcAft>
              <a:buAutoNum type="arabicPeriod"/>
            </a:pPr>
            <a:endParaRPr lang="en-US" altLang="ko-KR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ko-KR" altLang="en-US" b="1" dirty="0"/>
              <a:t>느린 훈련 속도</a:t>
            </a:r>
            <a:endParaRPr lang="en-US" altLang="ko-KR" b="1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ko-KR" altLang="en-US" dirty="0"/>
              <a:t>많은 파라미터로 인한 높은 연산능력 요구</a:t>
            </a:r>
            <a:endParaRPr lang="en-US" altLang="ko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32389B-E550-4C4B-9C91-A4EB52162AD9}"/>
              </a:ext>
            </a:extLst>
          </p:cNvPr>
          <p:cNvSpPr/>
          <p:nvPr/>
        </p:nvSpPr>
        <p:spPr>
          <a:xfrm>
            <a:off x="5292725" y="1922614"/>
            <a:ext cx="3600399" cy="944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altLang="ko-KR" dirty="0"/>
              <a:t>Xavier initialization, dropout, batch normalization, </a:t>
            </a:r>
            <a:br>
              <a:rPr lang="en-US" altLang="ko-KR" dirty="0"/>
            </a:br>
            <a:r>
              <a:rPr lang="en-US" altLang="ko-KR" dirty="0"/>
              <a:t>activation function, ….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6FF086-DB3F-486C-9B7C-AD40AEE9E45B}"/>
              </a:ext>
            </a:extLst>
          </p:cNvPr>
          <p:cNvSpPr/>
          <p:nvPr/>
        </p:nvSpPr>
        <p:spPr>
          <a:xfrm>
            <a:off x="5292725" y="3472442"/>
            <a:ext cx="3913634" cy="1235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altLang="ko-KR" dirty="0"/>
              <a:t>Transfer learning, data sampling, </a:t>
            </a:r>
            <a:br>
              <a:rPr lang="en-US" altLang="ko-KR" dirty="0"/>
            </a:br>
            <a:r>
              <a:rPr lang="en-US" altLang="ko-KR" dirty="0"/>
              <a:t>data augmentation, </a:t>
            </a:r>
            <a:br>
              <a:rPr lang="en-US" altLang="ko-KR" dirty="0"/>
            </a:br>
            <a:r>
              <a:rPr lang="en-US" altLang="ko-KR" dirty="0"/>
              <a:t>self- and semi-supervised learning, … 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6A9ADC-F7E2-420F-B508-47F3D12E14DF}"/>
              </a:ext>
            </a:extLst>
          </p:cNvPr>
          <p:cNvSpPr/>
          <p:nvPr/>
        </p:nvSpPr>
        <p:spPr>
          <a:xfrm>
            <a:off x="5292725" y="5463338"/>
            <a:ext cx="3292475" cy="653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altLang="ko-KR" dirty="0"/>
              <a:t>TPU, parallelization, </a:t>
            </a:r>
            <a:br>
              <a:rPr lang="en-US" altLang="ko-KR" dirty="0"/>
            </a:br>
            <a:r>
              <a:rPr lang="en-US" altLang="ko-KR" dirty="0"/>
              <a:t>Cloud computing, 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2347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6133E-EEC8-4A0C-A5C9-61D534A6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 속도를 높이는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E6B9D1-93A0-442D-84D0-B3537FDB6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363345-D7A3-45AB-8F89-D07E4A3899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https://untitledtblog.tistory.com/149?category=823331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1FD525-D17E-4A03-83BE-E9EDF040BE24}"/>
              </a:ext>
            </a:extLst>
          </p:cNvPr>
          <p:cNvSpPr/>
          <p:nvPr/>
        </p:nvSpPr>
        <p:spPr>
          <a:xfrm>
            <a:off x="4572000" y="692696"/>
            <a:ext cx="4493684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최적화 알고리즘 </a:t>
            </a:r>
            <a:r>
              <a:rPr lang="en-US" altLang="ko-KR" sz="1600" dirty="0"/>
              <a:t>Optimizer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 err="1"/>
              <a:t>경사하강법</a:t>
            </a:r>
            <a:r>
              <a:rPr lang="ko-KR" altLang="en-US" dirty="0"/>
              <a:t> </a:t>
            </a:r>
            <a:r>
              <a:rPr lang="en-US" altLang="ko-KR" dirty="0"/>
              <a:t>(gradient descent)</a:t>
            </a:r>
            <a:r>
              <a:rPr lang="ko-KR" altLang="en-US" dirty="0"/>
              <a:t>을 보다 발전시킨 다양한 방법론들이 존재함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훈련 과정에서 기울기 </a:t>
            </a:r>
            <a:r>
              <a:rPr lang="en-US" altLang="ko-KR" dirty="0"/>
              <a:t>(gradient)</a:t>
            </a:r>
            <a:r>
              <a:rPr lang="ko-KR" altLang="en-US" dirty="0"/>
              <a:t>와 </a:t>
            </a:r>
            <a:r>
              <a:rPr lang="ko-KR" altLang="en-US" dirty="0" err="1"/>
              <a:t>학습률</a:t>
            </a:r>
            <a:r>
              <a:rPr lang="en-US" altLang="ko-KR" dirty="0"/>
              <a:t> (learning rate)</a:t>
            </a:r>
            <a:r>
              <a:rPr lang="ko-KR" altLang="en-US" dirty="0"/>
              <a:t>을 조절하며 </a:t>
            </a:r>
            <a:r>
              <a:rPr lang="en-US" altLang="ko-KR" dirty="0"/>
              <a:t>loss</a:t>
            </a:r>
            <a:r>
              <a:rPr lang="ko-KR" altLang="en-US" dirty="0"/>
              <a:t>가 빠르게 수렴할 수 있도록 함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6F8078-48C0-41DB-8AF4-70A486B8C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" y="692696"/>
            <a:ext cx="4392488" cy="29191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589765-0FA9-4A21-9DCE-348799848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92"/>
          <a:stretch/>
        </p:blipFill>
        <p:spPr>
          <a:xfrm>
            <a:off x="5004048" y="4063386"/>
            <a:ext cx="3449017" cy="12046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E26046-5EDB-4D6E-8BDD-374A6A5FC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70" b="67420"/>
          <a:stretch/>
        </p:blipFill>
        <p:spPr>
          <a:xfrm>
            <a:off x="827584" y="4063386"/>
            <a:ext cx="3449017" cy="11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19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47C7A-12CD-44E6-87E1-FA9B0EB82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소재과학 분야에 사용되는 신경망의 종류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B85755-B5C5-438B-9AEC-7E532F23E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DBD8C5-4648-4DDC-A930-F7E9A3898B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125046-F717-4C6C-B17D-CAFACB0D7206}"/>
              </a:ext>
            </a:extLst>
          </p:cNvPr>
          <p:cNvSpPr txBox="1"/>
          <p:nvPr/>
        </p:nvSpPr>
        <p:spPr>
          <a:xfrm>
            <a:off x="539552" y="3105834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그래프 </a:t>
            </a:r>
            <a:r>
              <a:rPr lang="en-US" altLang="ko-KR" dirty="0"/>
              <a:t>Graph neural network</a:t>
            </a:r>
          </a:p>
          <a:p>
            <a:r>
              <a:rPr lang="en-US" altLang="ko-KR" dirty="0"/>
              <a:t>VAE, GAN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5206BB-4F6E-4E30-813D-324D4FFACE7C}"/>
              </a:ext>
            </a:extLst>
          </p:cNvPr>
          <p:cNvSpPr txBox="1"/>
          <p:nvPr/>
        </p:nvSpPr>
        <p:spPr>
          <a:xfrm>
            <a:off x="4932040" y="3105834"/>
            <a:ext cx="2659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Large language models</a:t>
            </a:r>
          </a:p>
          <a:p>
            <a:r>
              <a:rPr lang="en-US" altLang="ko-KR" dirty="0"/>
              <a:t>VAE, GAN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5CB41-BCDB-4657-AF0C-6D59E7DCAD36}"/>
              </a:ext>
            </a:extLst>
          </p:cNvPr>
          <p:cNvSpPr txBox="1"/>
          <p:nvPr/>
        </p:nvSpPr>
        <p:spPr>
          <a:xfrm>
            <a:off x="539552" y="862085"/>
            <a:ext cx="340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생성형 모델 </a:t>
            </a:r>
            <a:r>
              <a:rPr lang="en-US" altLang="ko-KR" dirty="0"/>
              <a:t>Generative models</a:t>
            </a:r>
          </a:p>
          <a:p>
            <a:r>
              <a:rPr lang="en-US" altLang="ko-KR" dirty="0"/>
              <a:t>VAE, GAN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6AD57-57FE-41CF-B4EF-AFE620F5BFBA}"/>
              </a:ext>
            </a:extLst>
          </p:cNvPr>
          <p:cNvSpPr txBox="1"/>
          <p:nvPr/>
        </p:nvSpPr>
        <p:spPr>
          <a:xfrm>
            <a:off x="4932040" y="862085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거대언어모델 </a:t>
            </a:r>
            <a:r>
              <a:rPr lang="en-US" altLang="ko-KR" dirty="0"/>
              <a:t>Large language models</a:t>
            </a:r>
          </a:p>
          <a:p>
            <a:r>
              <a:rPr lang="en-US" altLang="ko-KR" dirty="0"/>
              <a:t>VAE, GAN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314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>
            <a:extLst>
              <a:ext uri="{FF2B5EF4-FFF2-40B4-BE49-F238E27FC236}">
                <a16:creationId xmlns:a16="http://schemas.microsoft.com/office/drawing/2014/main" id="{5D15B10C-B45F-499E-8C0E-E5F246A1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altLang="ko-KR" dirty="0" err="1"/>
              <a:t>Pytorch</a:t>
            </a:r>
            <a:r>
              <a:rPr lang="ko-KR" altLang="en-US" dirty="0"/>
              <a:t> 를 이용한 </a:t>
            </a:r>
            <a:r>
              <a:rPr lang="en-US" altLang="ko-KR" dirty="0"/>
              <a:t>NN </a:t>
            </a:r>
            <a:r>
              <a:rPr lang="ko-KR" altLang="en-US" dirty="0"/>
              <a:t>구현</a:t>
            </a:r>
            <a:endParaRPr lang="en-US" altLang="ko-KR" dirty="0"/>
          </a:p>
          <a:p>
            <a:pPr algn="l"/>
            <a:r>
              <a:rPr lang="en-US" altLang="ko-KR" dirty="0" err="1"/>
              <a:t>Pytorch</a:t>
            </a:r>
            <a:r>
              <a:rPr lang="en-US" altLang="ko-KR" dirty="0"/>
              <a:t> geometric</a:t>
            </a:r>
            <a:r>
              <a:rPr lang="ko-KR" altLang="en-US" dirty="0"/>
              <a:t>을 이용한 </a:t>
            </a:r>
            <a:r>
              <a:rPr lang="en-US" altLang="ko-KR" dirty="0"/>
              <a:t>GNN </a:t>
            </a:r>
            <a:r>
              <a:rPr lang="ko-KR" altLang="en-US" dirty="0"/>
              <a:t>구현</a:t>
            </a:r>
            <a:endParaRPr lang="en-US" altLang="ko-KR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E795D5D-D72E-4309-9215-0AD1527CC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2: Neural network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BC26B8-655C-44AC-84CB-1B19B7A0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4925" y="4149080"/>
            <a:ext cx="84341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notebooks/0_materials_project.ipynb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en-US" altLang="ko-KR" sz="2400" b="1" dirty="0"/>
              <a:t>notebooks/3_neural_networks.ipynb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en-US" altLang="ko-KR" sz="2400" b="1" dirty="0"/>
              <a:t>notebooks/4_graph_neural_networks.ipynb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19355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WSL</a:t>
            </a:r>
            <a:r>
              <a:rPr lang="ko-KR" altLang="en-US" dirty="0"/>
              <a:t>을 이용한 </a:t>
            </a:r>
            <a:r>
              <a:rPr lang="en-US" altLang="ko-KR" dirty="0"/>
              <a:t>Linux </a:t>
            </a:r>
            <a:r>
              <a:rPr lang="ko-KR" altLang="en-US" dirty="0"/>
              <a:t>하위 시스템</a:t>
            </a:r>
            <a:endParaRPr lang="en-US" altLang="ko-KR" dirty="0"/>
          </a:p>
          <a:p>
            <a:r>
              <a:rPr lang="ko-KR" altLang="en-US" dirty="0"/>
              <a:t>개발환경 </a:t>
            </a:r>
            <a:r>
              <a:rPr lang="en-US" altLang="ko-KR" sz="1800" dirty="0"/>
              <a:t>Anaconda / </a:t>
            </a:r>
            <a:r>
              <a:rPr lang="en-US" altLang="ko-KR" sz="1800" dirty="0" err="1"/>
              <a:t>VSCode</a:t>
            </a:r>
            <a:r>
              <a:rPr lang="en-US" altLang="ko-KR" sz="1800" dirty="0"/>
              <a:t> / </a:t>
            </a:r>
            <a:r>
              <a:rPr lang="en-US" altLang="ko-KR" sz="1800" dirty="0" err="1"/>
              <a:t>Github</a:t>
            </a:r>
            <a:r>
              <a:rPr lang="en-US" altLang="ko-KR" sz="1800" dirty="0"/>
              <a:t> / Python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환경구축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825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15CBB-60B1-4274-847C-364BE164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구축 </a:t>
            </a:r>
            <a:r>
              <a:rPr lang="en-US" altLang="ko-KR" dirty="0"/>
              <a:t>- WSL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B727B5-EFEC-4F51-B06A-568FE4885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92725" y="5918201"/>
            <a:ext cx="3798889" cy="651933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https://learn.microsoft.com/ko-kr/windows/wsl/install-manual</a:t>
            </a:r>
          </a:p>
          <a:p>
            <a:r>
              <a:rPr lang="en-US" altLang="ko-KR" dirty="0">
                <a:hlinkClick r:id="rId2"/>
              </a:rPr>
              <a:t>https://velog.io/@w00j00ng351/wsl-</a:t>
            </a:r>
            <a:r>
              <a:rPr lang="ko-KR" altLang="en-US" dirty="0">
                <a:hlinkClick r:id="rId2"/>
              </a:rPr>
              <a:t>기능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>
                <a:hlinkClick r:id="rId2"/>
              </a:rPr>
              <a:t>활성화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BEB47-CBF1-41FA-940A-A0EDCA7086DC}"/>
              </a:ext>
            </a:extLst>
          </p:cNvPr>
          <p:cNvSpPr txBox="1"/>
          <p:nvPr/>
        </p:nvSpPr>
        <p:spPr>
          <a:xfrm>
            <a:off x="162001" y="692696"/>
            <a:ext cx="3538148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Windows </a:t>
            </a:r>
            <a:r>
              <a:rPr lang="ko-KR" altLang="en-US" b="1" dirty="0"/>
              <a:t>기능 켜기</a:t>
            </a:r>
            <a:r>
              <a:rPr lang="en-US" altLang="ko-KR" b="1" dirty="0"/>
              <a:t>/</a:t>
            </a:r>
            <a:r>
              <a:rPr lang="ko-KR" altLang="en-US" b="1" dirty="0"/>
              <a:t>끄기</a:t>
            </a:r>
            <a:endParaRPr lang="en-US" altLang="ko-KR" b="1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altLang="ko-KR" i="1" dirty="0"/>
              <a:t>Linux</a:t>
            </a:r>
            <a:r>
              <a:rPr lang="ko-KR" altLang="en-US" i="1" dirty="0"/>
              <a:t>용 </a:t>
            </a:r>
            <a:r>
              <a:rPr lang="en-US" altLang="ko-KR" i="1" dirty="0"/>
              <a:t>Windows </a:t>
            </a:r>
            <a:r>
              <a:rPr lang="ko-KR" altLang="en-US" i="1" dirty="0"/>
              <a:t>하위 시스템</a:t>
            </a:r>
            <a:endParaRPr lang="en-US" altLang="ko-KR" i="1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i="1" dirty="0"/>
              <a:t>가상 머신 플랫폼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ko-KR" altLang="en-US" dirty="0"/>
              <a:t>위 두 기능 체크 후 재부팅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C9EEC0-6B43-475E-82B9-96DDEA6EC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211062"/>
            <a:ext cx="2839714" cy="37087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959B2-6F43-4475-855E-1EF6C43A6AC4}"/>
              </a:ext>
            </a:extLst>
          </p:cNvPr>
          <p:cNvSpPr txBox="1"/>
          <p:nvPr/>
        </p:nvSpPr>
        <p:spPr>
          <a:xfrm>
            <a:off x="3923928" y="683428"/>
            <a:ext cx="4683846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CMD </a:t>
            </a:r>
            <a:r>
              <a:rPr lang="ko-KR" altLang="en-US" b="1" dirty="0"/>
              <a:t>설정 및 </a:t>
            </a:r>
            <a:r>
              <a:rPr lang="en-US" altLang="ko-KR" b="1" dirty="0"/>
              <a:t>Ubuntu </a:t>
            </a:r>
            <a:r>
              <a:rPr lang="ko-KR" altLang="en-US" b="1" dirty="0"/>
              <a:t>설치 </a:t>
            </a:r>
            <a:r>
              <a:rPr lang="en-US" altLang="ko-KR" b="1" dirty="0"/>
              <a:t>(Windows side)</a:t>
            </a:r>
          </a:p>
          <a:p>
            <a:pPr>
              <a:spcAft>
                <a:spcPts val="600"/>
              </a:spcAft>
            </a:pPr>
            <a:r>
              <a:rPr lang="en-US" altLang="ko-KR" sz="1600" i="1" dirty="0"/>
              <a:t>&gt; </a:t>
            </a:r>
            <a:r>
              <a:rPr lang="en-US" altLang="ko-KR" sz="1600" dirty="0" err="1"/>
              <a:t>wsl</a:t>
            </a:r>
            <a:r>
              <a:rPr lang="en-US" altLang="ko-KR" sz="1600" dirty="0"/>
              <a:t> --set-default-version 2 </a:t>
            </a:r>
            <a:br>
              <a:rPr lang="en-US" altLang="ko-KR" sz="1600" dirty="0"/>
            </a:br>
            <a:r>
              <a:rPr lang="en-US" altLang="ko-KR" sz="1600" i="1" dirty="0"/>
              <a:t>&gt; </a:t>
            </a:r>
            <a:r>
              <a:rPr lang="en-US" altLang="ko-KR" sz="1600" dirty="0" err="1"/>
              <a:t>wsl</a:t>
            </a:r>
            <a:r>
              <a:rPr lang="ko-KR" altLang="en-US" sz="1600" dirty="0"/>
              <a:t> </a:t>
            </a:r>
            <a:r>
              <a:rPr lang="en-US" altLang="ko-KR" sz="1600" dirty="0"/>
              <a:t>--list</a:t>
            </a:r>
            <a:r>
              <a:rPr lang="ko-KR" altLang="en-US" sz="1600" dirty="0"/>
              <a:t> </a:t>
            </a:r>
            <a:r>
              <a:rPr lang="en-US" altLang="ko-KR" sz="1600" dirty="0"/>
              <a:t>--online</a:t>
            </a:r>
            <a:br>
              <a:rPr lang="en-US" altLang="ko-KR" sz="1600" dirty="0"/>
            </a:br>
            <a:r>
              <a:rPr lang="en-US" altLang="ko-KR" sz="1600" dirty="0"/>
              <a:t>&gt; </a:t>
            </a:r>
            <a:r>
              <a:rPr lang="en-US" altLang="ko-KR" sz="1600" dirty="0" err="1"/>
              <a:t>wsl</a:t>
            </a:r>
            <a:r>
              <a:rPr lang="en-US" altLang="ko-KR" sz="1600" dirty="0"/>
              <a:t> –install Ubuntu-22.04</a:t>
            </a:r>
            <a:br>
              <a:rPr lang="en-US" altLang="ko-KR" sz="1600" dirty="0"/>
            </a:br>
            <a:r>
              <a:rPr lang="en-US" altLang="ko-KR" sz="1600" dirty="0"/>
              <a:t>&gt; </a:t>
            </a:r>
            <a:r>
              <a:rPr lang="en-US" altLang="ko-KR" sz="1600" dirty="0" err="1"/>
              <a:t>wsl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9FE433-006B-4332-8086-130247444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680" y="2168413"/>
            <a:ext cx="3791479" cy="4953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DB094C-F6CB-4C79-AF3E-A16A6A20D71F}"/>
              </a:ext>
            </a:extLst>
          </p:cNvPr>
          <p:cNvSpPr txBox="1"/>
          <p:nvPr/>
        </p:nvSpPr>
        <p:spPr>
          <a:xfrm>
            <a:off x="3923929" y="3645024"/>
            <a:ext cx="514175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기본 설정 및 프로그램 설치 </a:t>
            </a:r>
            <a:r>
              <a:rPr lang="en-US" altLang="ko-KR" b="1" dirty="0"/>
              <a:t>(WSL / Server side)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passwd root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ln –s </a:t>
            </a:r>
            <a:r>
              <a:rPr lang="en-US" altLang="ko-KR" sz="1600" dirty="0">
                <a:solidFill>
                  <a:srgbClr val="FF0000"/>
                </a:solidFill>
              </a:rPr>
              <a:t>[SOURCE] [DESTINATION]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update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vim git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BA3BA2-D655-482B-B7BB-A583EB3C2C1F}"/>
              </a:ext>
            </a:extLst>
          </p:cNvPr>
          <p:cNvSpPr txBox="1"/>
          <p:nvPr/>
        </p:nvSpPr>
        <p:spPr>
          <a:xfrm>
            <a:off x="6588224" y="1071472"/>
            <a:ext cx="182774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i="1" dirty="0"/>
              <a:t># </a:t>
            </a:r>
            <a:r>
              <a:rPr lang="en-US" altLang="ko-KR" sz="1200" i="1" dirty="0" err="1"/>
              <a:t>wsl</a:t>
            </a:r>
            <a:r>
              <a:rPr lang="ko-KR" altLang="en-US" sz="1200" i="1" dirty="0"/>
              <a:t> </a:t>
            </a:r>
            <a:r>
              <a:rPr lang="en-US" altLang="ko-KR" sz="1200" i="1" dirty="0"/>
              <a:t>2</a:t>
            </a:r>
            <a:r>
              <a:rPr lang="ko-KR" altLang="en-US" sz="1200" i="1" dirty="0"/>
              <a:t>로 변경</a:t>
            </a:r>
            <a:endParaRPr lang="en-US" altLang="ko-KR" sz="1200" i="1" dirty="0"/>
          </a:p>
          <a:p>
            <a:pPr>
              <a:spcAft>
                <a:spcPts val="600"/>
              </a:spcAft>
            </a:pPr>
            <a:r>
              <a:rPr lang="en-US" altLang="ko-KR" sz="1200" dirty="0"/>
              <a:t># </a:t>
            </a:r>
            <a:r>
              <a:rPr lang="ko-KR" altLang="en-US" sz="1200" dirty="0"/>
              <a:t>설치 가능한 배포</a:t>
            </a:r>
            <a:r>
              <a:rPr lang="en-US" altLang="ko-KR" sz="1200" dirty="0"/>
              <a:t> </a:t>
            </a:r>
            <a:r>
              <a:rPr lang="ko-KR" altLang="en-US" sz="1200" dirty="0"/>
              <a:t>확인</a:t>
            </a:r>
            <a:endParaRPr lang="en-US" altLang="ko-KR" sz="1200" dirty="0"/>
          </a:p>
          <a:p>
            <a:pPr>
              <a:spcAft>
                <a:spcPts val="600"/>
              </a:spcAft>
            </a:pPr>
            <a:r>
              <a:rPr lang="en-US" altLang="ko-KR" sz="1200" dirty="0"/>
              <a:t># Ubuntu 22.04 </a:t>
            </a:r>
            <a:r>
              <a:rPr lang="ko-KR" altLang="en-US" sz="1200" dirty="0"/>
              <a:t>설치</a:t>
            </a:r>
            <a:endParaRPr lang="en-US" altLang="ko-KR" sz="1200" dirty="0"/>
          </a:p>
          <a:p>
            <a:pPr>
              <a:spcAft>
                <a:spcPts val="600"/>
              </a:spcAft>
            </a:pPr>
            <a:r>
              <a:rPr lang="en-US" altLang="ko-KR" sz="1200" dirty="0"/>
              <a:t># </a:t>
            </a:r>
            <a:r>
              <a:rPr lang="en-US" altLang="ko-KR" sz="1200" dirty="0" err="1"/>
              <a:t>wsl</a:t>
            </a:r>
            <a:r>
              <a:rPr lang="en-US" altLang="ko-KR" sz="1200" dirty="0"/>
              <a:t> </a:t>
            </a:r>
            <a:r>
              <a:rPr lang="ko-KR" altLang="en-US" sz="1200" dirty="0"/>
              <a:t>접속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22BDB0-C574-498E-AA2D-42CBEDDF0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797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3380C-5FCC-4864-AB2C-E2FCE8B9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구축 </a:t>
            </a:r>
            <a:r>
              <a:rPr lang="en-US" altLang="ko-KR" dirty="0"/>
              <a:t>– Anaconda and </a:t>
            </a:r>
            <a:r>
              <a:rPr lang="en-US" altLang="ko-KR" dirty="0" err="1"/>
              <a:t>VSCode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ED183A-BA42-4DF0-9EFF-8F75BDFD69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67811" y="5918201"/>
            <a:ext cx="3423804" cy="651933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https://docs.anaconda.com/free/anaconda/install/linux/</a:t>
            </a:r>
          </a:p>
          <a:p>
            <a:r>
              <a:rPr lang="en-US" altLang="ko-KR" dirty="0">
                <a:hlinkClick r:id="rId2"/>
              </a:rPr>
              <a:t>https://docs.anaconda.com/free/anaconda/release-notes/</a:t>
            </a:r>
          </a:p>
          <a:p>
            <a:r>
              <a:rPr lang="en-US" altLang="ko-KR" dirty="0">
                <a:hlinkClick r:id="rId2"/>
              </a:rPr>
              <a:t>https://code.visualstudio.com/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AC94B1-3A0F-4E36-98CE-48A62603C00B}"/>
              </a:ext>
            </a:extLst>
          </p:cNvPr>
          <p:cNvSpPr txBox="1"/>
          <p:nvPr/>
        </p:nvSpPr>
        <p:spPr>
          <a:xfrm>
            <a:off x="162001" y="683428"/>
            <a:ext cx="84424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Anaconda </a:t>
            </a:r>
            <a:r>
              <a:rPr lang="ko-KR" altLang="en-US" b="1" dirty="0"/>
              <a:t>설치 </a:t>
            </a:r>
            <a:r>
              <a:rPr lang="en-US" altLang="ko-KR" b="1" dirty="0"/>
              <a:t>&amp; </a:t>
            </a:r>
            <a:r>
              <a:rPr lang="ko-KR" altLang="en-US" b="1" dirty="0"/>
              <a:t>세팅 </a:t>
            </a:r>
            <a:r>
              <a:rPr lang="en-US" altLang="ko-KR" b="1" dirty="0"/>
              <a:t>(WSL / Server side)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apt-get install libgl1-mesa-glx libegl1-mesa libxrandr2 </a:t>
            </a:r>
            <a:r>
              <a:rPr lang="en-US" altLang="ko-KR" sz="1600" dirty="0" err="1"/>
              <a:t>libxrandr2</a:t>
            </a:r>
            <a:r>
              <a:rPr lang="en-US" altLang="ko-KR" sz="1600" dirty="0"/>
              <a:t> libxss1 libxcursor1 libxcomposite1 libasound2 libxi6 libxtst6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pt-BR" altLang="ko-KR" sz="1600" dirty="0"/>
              <a:t>curl -O https://repo.anaconda.com/archive/Anaconda3-</a:t>
            </a:r>
            <a:r>
              <a:rPr lang="pt-BR" altLang="ko-KR" sz="1600" dirty="0">
                <a:solidFill>
                  <a:srgbClr val="FF0000"/>
                </a:solidFill>
              </a:rPr>
              <a:t>2023.09-0</a:t>
            </a:r>
            <a:r>
              <a:rPr lang="pt-BR" altLang="ko-KR" sz="1600" dirty="0"/>
              <a:t>-Linux-x86_64.sh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en-US" altLang="ko-KR" sz="1600" dirty="0" err="1"/>
              <a:t>sh</a:t>
            </a:r>
            <a:r>
              <a:rPr lang="ko-KR" altLang="en-US" sz="1600" dirty="0"/>
              <a:t> </a:t>
            </a:r>
            <a:r>
              <a:rPr lang="pt-BR" altLang="ko-KR" sz="1600" dirty="0"/>
              <a:t>Anaconda3-</a:t>
            </a:r>
            <a:r>
              <a:rPr lang="pt-BR" altLang="ko-KR" sz="1600" dirty="0">
                <a:solidFill>
                  <a:srgbClr val="FF0000"/>
                </a:solidFill>
              </a:rPr>
              <a:t>2023.09-0</a:t>
            </a:r>
            <a:r>
              <a:rPr lang="pt-BR" altLang="ko-KR" sz="1600" dirty="0"/>
              <a:t>-Linux-x86_64.sh</a:t>
            </a:r>
          </a:p>
          <a:p>
            <a:pPr>
              <a:spcAft>
                <a:spcPts val="600"/>
              </a:spcAft>
            </a:pPr>
            <a:r>
              <a:rPr lang="pt-BR" altLang="ko-KR" sz="1600" dirty="0"/>
              <a:t>$ conda init</a:t>
            </a:r>
          </a:p>
          <a:p>
            <a:pPr>
              <a:spcAft>
                <a:spcPts val="600"/>
              </a:spcAft>
            </a:pPr>
            <a:r>
              <a:rPr lang="pt-BR" altLang="ko-KR" sz="1600" dirty="0"/>
              <a:t>$ conda create –n </a:t>
            </a:r>
            <a:r>
              <a:rPr lang="pt-BR" altLang="ko-KR" sz="1600" dirty="0">
                <a:solidFill>
                  <a:srgbClr val="FF0000"/>
                </a:solidFill>
              </a:rPr>
              <a:t>gnn</a:t>
            </a:r>
            <a:r>
              <a:rPr lang="pt-BR" altLang="ko-KR" sz="1600" dirty="0"/>
              <a:t> python=</a:t>
            </a:r>
            <a:r>
              <a:rPr lang="pt-BR" altLang="ko-KR" sz="1600" dirty="0">
                <a:solidFill>
                  <a:srgbClr val="FF0000"/>
                </a:solidFill>
              </a:rPr>
              <a:t>3.9</a:t>
            </a:r>
          </a:p>
          <a:p>
            <a:pPr>
              <a:spcAft>
                <a:spcPts val="600"/>
              </a:spcAft>
            </a:pPr>
            <a:r>
              <a:rPr lang="pt-BR" altLang="ko-KR" sz="1600" dirty="0"/>
              <a:t>$ conda activate </a:t>
            </a:r>
            <a:r>
              <a:rPr lang="pt-BR" altLang="ko-KR" sz="1600" dirty="0">
                <a:solidFill>
                  <a:srgbClr val="FF0000"/>
                </a:solidFill>
              </a:rPr>
              <a:t>gnn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82687-4966-4CD6-914F-77CDA040220E}"/>
              </a:ext>
            </a:extLst>
          </p:cNvPr>
          <p:cNvSpPr txBox="1"/>
          <p:nvPr/>
        </p:nvSpPr>
        <p:spPr>
          <a:xfrm>
            <a:off x="162001" y="3442255"/>
            <a:ext cx="440999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 err="1"/>
              <a:t>VSCode</a:t>
            </a:r>
            <a:r>
              <a:rPr lang="en-US" altLang="ko-KR" b="1" dirty="0"/>
              <a:t> </a:t>
            </a:r>
            <a:r>
              <a:rPr lang="ko-KR" altLang="en-US" b="1" dirty="0"/>
              <a:t>설치 </a:t>
            </a:r>
            <a:r>
              <a:rPr lang="en-US" altLang="ko-KR" b="1" dirty="0"/>
              <a:t>&amp; </a:t>
            </a:r>
            <a:r>
              <a:rPr lang="ko-KR" altLang="en-US" b="1" dirty="0"/>
              <a:t>세팅 </a:t>
            </a:r>
            <a:r>
              <a:rPr lang="en-US" altLang="ko-KR" b="1" dirty="0"/>
              <a:t>(Windows side)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Windows</a:t>
            </a:r>
            <a:r>
              <a:rPr lang="ko-KR" altLang="en-US" sz="1600" dirty="0"/>
              <a:t>에서 다운로드 및 설치 후 </a:t>
            </a:r>
            <a:r>
              <a:rPr lang="en-US" altLang="ko-KR" sz="1600" dirty="0"/>
              <a:t>WSL </a:t>
            </a:r>
            <a:r>
              <a:rPr lang="ko-KR" altLang="en-US" sz="1600" dirty="0"/>
              <a:t>접속</a:t>
            </a:r>
            <a:endParaRPr lang="en-US" altLang="ko-KR" sz="16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8131DAB-EBC6-4FD9-A3C6-CAEA76B2F504}"/>
              </a:ext>
            </a:extLst>
          </p:cNvPr>
          <p:cNvGrpSpPr/>
          <p:nvPr/>
        </p:nvGrpSpPr>
        <p:grpSpPr>
          <a:xfrm>
            <a:off x="232622" y="4231349"/>
            <a:ext cx="5397604" cy="2293995"/>
            <a:chOff x="4600855" y="1379778"/>
            <a:chExt cx="4143953" cy="176119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F1393DD-E99E-4D6B-95A0-35028A7AF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302"/>
            <a:stretch/>
          </p:blipFill>
          <p:spPr>
            <a:xfrm>
              <a:off x="4600855" y="2246649"/>
              <a:ext cx="4143953" cy="89431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BFE469-92EA-404D-9753-0CCAA39F6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7634"/>
            <a:stretch/>
          </p:blipFill>
          <p:spPr>
            <a:xfrm>
              <a:off x="4600855" y="1379778"/>
              <a:ext cx="2868696" cy="777333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9CEDD64-AAEB-4FF6-BE12-E6E88F59F3D7}"/>
                </a:ext>
              </a:extLst>
            </p:cNvPr>
            <p:cNvCxnSpPr>
              <a:cxnSpLocks/>
            </p:cNvCxnSpPr>
            <p:nvPr/>
          </p:nvCxnSpPr>
          <p:spPr>
            <a:xfrm>
              <a:off x="4733247" y="1576455"/>
              <a:ext cx="0" cy="28422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541AC22-1F10-45C5-9487-7AA51783D2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7343" y="2597910"/>
              <a:ext cx="36004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91BCD48-D6D0-4391-9DB9-98E84AB42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7343" y="2924944"/>
              <a:ext cx="36004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C9FAB6-9E22-4B3B-96B5-1370871F3EBD}"/>
                </a:ext>
              </a:extLst>
            </p:cNvPr>
            <p:cNvSpPr txBox="1"/>
            <p:nvPr/>
          </p:nvSpPr>
          <p:spPr>
            <a:xfrm>
              <a:off x="5986238" y="2806797"/>
              <a:ext cx="546672" cy="23629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FFFF00"/>
                  </a:solidFill>
                </a:rPr>
                <a:t>Server</a:t>
              </a:r>
              <a:endParaRPr lang="ko-KR" altLang="en-US" sz="1400" dirty="0">
                <a:solidFill>
                  <a:srgbClr val="FFFF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5CABD2-9898-4BBA-B629-1425D47FD34D}"/>
                </a:ext>
              </a:extLst>
            </p:cNvPr>
            <p:cNvSpPr txBox="1"/>
            <p:nvPr/>
          </p:nvSpPr>
          <p:spPr>
            <a:xfrm>
              <a:off x="5986238" y="2479763"/>
              <a:ext cx="440833" cy="23629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FFFF00"/>
                  </a:solidFill>
                </a:rPr>
                <a:t>WSL</a:t>
              </a:r>
              <a:endParaRPr lang="ko-KR" altLang="en-US" sz="1400" dirty="0">
                <a:solidFill>
                  <a:srgbClr val="FFFF00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7B703B-930A-45EA-8F52-CF574267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894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3380C-5FCC-4864-AB2C-E2FCE8B9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구축 </a:t>
            </a:r>
            <a:r>
              <a:rPr lang="en-US" altLang="ko-KR" dirty="0"/>
              <a:t>– </a:t>
            </a:r>
            <a:r>
              <a:rPr lang="en-US" altLang="ko-KR" dirty="0" err="1"/>
              <a:t>Github</a:t>
            </a:r>
            <a:r>
              <a:rPr lang="en-US" altLang="ko-KR" dirty="0"/>
              <a:t> and Python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F4B1CB-943B-4221-8295-4AB0B3259425}"/>
              </a:ext>
            </a:extLst>
          </p:cNvPr>
          <p:cNvSpPr txBox="1"/>
          <p:nvPr/>
        </p:nvSpPr>
        <p:spPr>
          <a:xfrm>
            <a:off x="251521" y="620688"/>
            <a:ext cx="5376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 err="1"/>
              <a:t>Github</a:t>
            </a:r>
            <a:r>
              <a:rPr lang="en-US" altLang="ko-KR" b="1" dirty="0"/>
              <a:t> </a:t>
            </a:r>
            <a:r>
              <a:rPr lang="ko-KR" altLang="en-US" b="1" dirty="0"/>
              <a:t>다운로드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sz="1600" dirty="0"/>
              <a:t>폴더에 들어간 후 </a:t>
            </a:r>
            <a:endParaRPr lang="en-US" altLang="ko-KR" sz="1600" dirty="0"/>
          </a:p>
          <a:p>
            <a:pPr>
              <a:spcAft>
                <a:spcPts val="600"/>
              </a:spcAft>
            </a:pPr>
            <a:r>
              <a:rPr lang="en-US" altLang="ko-KR" sz="1600" dirty="0"/>
              <a:t>$ git clone https://github.com/git-jhyang/handson_gnn.git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5454F2-5B97-4BDC-8D08-E7888DFDC084}"/>
              </a:ext>
            </a:extLst>
          </p:cNvPr>
          <p:cNvSpPr txBox="1"/>
          <p:nvPr/>
        </p:nvSpPr>
        <p:spPr>
          <a:xfrm>
            <a:off x="251521" y="5157192"/>
            <a:ext cx="756084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i="1" dirty="0" err="1"/>
              <a:t>github</a:t>
            </a:r>
            <a:r>
              <a:rPr lang="en-US" altLang="ko-KR" b="1" i="1" dirty="0"/>
              <a:t>, </a:t>
            </a:r>
            <a:r>
              <a:rPr lang="en-US" altLang="ko-KR" b="1" i="1" dirty="0" err="1"/>
              <a:t>gitlab</a:t>
            </a:r>
            <a:r>
              <a:rPr lang="en-US" altLang="ko-KR" b="1" i="1" dirty="0"/>
              <a:t> </a:t>
            </a:r>
            <a:r>
              <a:rPr lang="ko-KR" altLang="en-US" b="1" i="1" dirty="0"/>
              <a:t>등 적극 활용</a:t>
            </a:r>
            <a:endParaRPr lang="en-US" altLang="ko-KR" b="1" i="1" dirty="0"/>
          </a:p>
          <a:p>
            <a:pPr>
              <a:spcAft>
                <a:spcPts val="600"/>
              </a:spcAft>
            </a:pPr>
            <a:r>
              <a:rPr lang="ko-KR" altLang="en-US" sz="1600" i="1" dirty="0"/>
              <a:t>개발을 통한 연구를 수행하는데 있어 백업</a:t>
            </a:r>
            <a:r>
              <a:rPr lang="en-US" altLang="ko-KR" sz="1600" i="1" dirty="0"/>
              <a:t>, </a:t>
            </a:r>
            <a:r>
              <a:rPr lang="ko-KR" altLang="en-US" sz="1600" i="1" dirty="0"/>
              <a:t>업데이트 기록 등을 쉽게 남길 수 있어 </a:t>
            </a:r>
            <a:r>
              <a:rPr lang="ko-KR" altLang="en-US" sz="1600" i="1" dirty="0" err="1"/>
              <a:t>작업물</a:t>
            </a:r>
            <a:r>
              <a:rPr lang="ko-KR" altLang="en-US" sz="1600" i="1" dirty="0"/>
              <a:t> 관리가 편리함</a:t>
            </a:r>
            <a:endParaRPr lang="en-US" altLang="ko-KR" sz="1600" i="1" dirty="0"/>
          </a:p>
          <a:p>
            <a:pPr>
              <a:spcAft>
                <a:spcPts val="600"/>
              </a:spcAft>
            </a:pPr>
            <a:r>
              <a:rPr lang="ko-KR" altLang="en-US" sz="1600" i="1" dirty="0"/>
              <a:t>이후 본인의 </a:t>
            </a:r>
            <a:r>
              <a:rPr lang="ko-KR" altLang="en-US" sz="1600" i="1" dirty="0" err="1"/>
              <a:t>작업물</a:t>
            </a:r>
            <a:r>
              <a:rPr lang="ko-KR" altLang="en-US" sz="1600" i="1" dirty="0"/>
              <a:t> 및 성실함을 보여줄 수 있는 척도가 될 수 있음</a:t>
            </a:r>
            <a:endParaRPr lang="en-US" altLang="ko-KR" sz="1600" i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7B703B-930A-45EA-8F52-CF574267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FCB624-FFBD-47F0-A85D-C011BBD2F756}"/>
              </a:ext>
            </a:extLst>
          </p:cNvPr>
          <p:cNvSpPr/>
          <p:nvPr/>
        </p:nvSpPr>
        <p:spPr>
          <a:xfrm>
            <a:off x="251520" y="1864946"/>
            <a:ext cx="5189241" cy="1585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패키지 설치</a:t>
            </a:r>
            <a:endParaRPr lang="pt-BR" altLang="ko-KR" b="1" dirty="0"/>
          </a:p>
          <a:p>
            <a:pPr>
              <a:spcAft>
                <a:spcPts val="600"/>
              </a:spcAft>
            </a:pPr>
            <a:r>
              <a:rPr lang="pt-BR" altLang="ko-KR" sz="1600" dirty="0"/>
              <a:t>$ conda activate </a:t>
            </a:r>
            <a:r>
              <a:rPr lang="pt-BR" altLang="ko-KR" sz="1600" dirty="0">
                <a:solidFill>
                  <a:srgbClr val="FF0000"/>
                </a:solidFill>
              </a:rPr>
              <a:t>gnn</a:t>
            </a:r>
          </a:p>
          <a:p>
            <a:pPr>
              <a:spcAft>
                <a:spcPts val="600"/>
              </a:spcAft>
            </a:pPr>
            <a:r>
              <a:rPr lang="pt-BR" altLang="ko-KR" sz="1600" dirty="0"/>
              <a:t>$ </a:t>
            </a:r>
            <a:r>
              <a:rPr lang="en-US" altLang="ko-KR" sz="1600" dirty="0" err="1"/>
              <a:t>conda</a:t>
            </a:r>
            <a:r>
              <a:rPr lang="ko-KR" altLang="en-US" sz="1600" dirty="0"/>
              <a:t> </a:t>
            </a:r>
            <a:r>
              <a:rPr lang="en-US" altLang="ko-KR" sz="1600" dirty="0"/>
              <a:t>install</a:t>
            </a:r>
            <a:r>
              <a:rPr lang="ko-KR" altLang="en-US" sz="1600" dirty="0"/>
              <a:t> </a:t>
            </a:r>
            <a:r>
              <a:rPr lang="en-US" altLang="ko-KR" sz="1600" dirty="0"/>
              <a:t>--file</a:t>
            </a:r>
            <a:r>
              <a:rPr lang="ko-KR" altLang="en-US" sz="1600" dirty="0"/>
              <a:t> </a:t>
            </a:r>
            <a:r>
              <a:rPr lang="en-US" altLang="ko-KR" sz="1600" dirty="0"/>
              <a:t>requirements.txt</a:t>
            </a:r>
          </a:p>
          <a:p>
            <a:pPr>
              <a:spcAft>
                <a:spcPts val="600"/>
              </a:spcAft>
            </a:pPr>
            <a:r>
              <a:rPr lang="ko-KR" altLang="en-US" sz="1600" i="1" dirty="0"/>
              <a:t>또는</a:t>
            </a:r>
            <a:br>
              <a:rPr lang="en-US" altLang="ko-KR" sz="1600" i="1" dirty="0"/>
            </a:br>
            <a:r>
              <a:rPr lang="en-US" altLang="ko-KR" sz="1600" dirty="0"/>
              <a:t>$ </a:t>
            </a:r>
            <a:r>
              <a:rPr lang="en-US" altLang="ko-KR" sz="1600" dirty="0" err="1"/>
              <a:t>conda</a:t>
            </a:r>
            <a:r>
              <a:rPr lang="en-US" altLang="ko-KR" sz="1600" dirty="0"/>
              <a:t> install matplotlib </a:t>
            </a:r>
            <a:r>
              <a:rPr lang="en-US" altLang="ko-KR" sz="1600" dirty="0" err="1"/>
              <a:t>numpy</a:t>
            </a:r>
            <a:r>
              <a:rPr lang="en-US" altLang="ko-KR" sz="1600" dirty="0"/>
              <a:t> pandas </a:t>
            </a:r>
            <a:r>
              <a:rPr lang="en-US" altLang="ko-KR" sz="1600" dirty="0" err="1"/>
              <a:t>scikit</a:t>
            </a:r>
            <a:r>
              <a:rPr lang="en-US" altLang="ko-KR" sz="1600" dirty="0"/>
              <a:t>-learn ….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B7E416-E393-4F81-9A7C-D408A6EF11CA}"/>
              </a:ext>
            </a:extLst>
          </p:cNvPr>
          <p:cNvSpPr/>
          <p:nvPr/>
        </p:nvSpPr>
        <p:spPr>
          <a:xfrm>
            <a:off x="5627864" y="1039528"/>
            <a:ext cx="3600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/>
              <a:t>에러가 난다면</a:t>
            </a:r>
            <a:endParaRPr lang="en-US" altLang="ko-KR" sz="1400" dirty="0"/>
          </a:p>
          <a:p>
            <a:pPr>
              <a:spcAft>
                <a:spcPts val="600"/>
              </a:spcAft>
            </a:pPr>
            <a:r>
              <a:rPr lang="en-US" altLang="ko-KR" sz="1400" dirty="0"/>
              <a:t>$ git config --global </a:t>
            </a:r>
            <a:r>
              <a:rPr lang="en-US" altLang="ko-KR" sz="1400" dirty="0" err="1"/>
              <a:t>http.sslVerify</a:t>
            </a:r>
            <a:r>
              <a:rPr lang="en-US" altLang="ko-KR" sz="1400" dirty="0"/>
              <a:t> false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DFA24-07B1-4059-A4FF-6CFED7260FD4}"/>
              </a:ext>
            </a:extLst>
          </p:cNvPr>
          <p:cNvSpPr/>
          <p:nvPr/>
        </p:nvSpPr>
        <p:spPr>
          <a:xfrm>
            <a:off x="5627864" y="2849831"/>
            <a:ext cx="3600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/>
              <a:t>에러가 난다면</a:t>
            </a:r>
            <a:endParaRPr lang="en-US" altLang="ko-KR" sz="1400" dirty="0"/>
          </a:p>
          <a:p>
            <a:pPr>
              <a:spcAft>
                <a:spcPts val="600"/>
              </a:spcAft>
            </a:pPr>
            <a:r>
              <a:rPr lang="en-US" altLang="ko-KR" sz="1400" dirty="0"/>
              <a:t>$ </a:t>
            </a:r>
            <a:r>
              <a:rPr lang="en-US" altLang="ko-KR" sz="1400" dirty="0" err="1"/>
              <a:t>conda</a:t>
            </a:r>
            <a:r>
              <a:rPr lang="en-US" altLang="ko-KR" sz="1400" dirty="0"/>
              <a:t> config --set </a:t>
            </a:r>
            <a:r>
              <a:rPr lang="en-US" altLang="ko-KR" sz="1400" dirty="0" err="1"/>
              <a:t>ssl_verify</a:t>
            </a:r>
            <a:r>
              <a:rPr lang="en-US" altLang="ko-KR" sz="1400" dirty="0"/>
              <a:t> false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2428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인공지능</a:t>
            </a:r>
            <a:endParaRPr lang="en-US" altLang="ko-KR" dirty="0"/>
          </a:p>
          <a:p>
            <a:r>
              <a:rPr lang="ko-KR" altLang="en-US" dirty="0"/>
              <a:t>인공지능을 활용한 문제 해결</a:t>
            </a:r>
            <a:endParaRPr lang="en-US" altLang="ko-KR" dirty="0"/>
          </a:p>
          <a:p>
            <a:r>
              <a:rPr lang="ko-KR" altLang="en-US" dirty="0"/>
              <a:t>기계학습 방법론</a:t>
            </a:r>
            <a:endParaRPr lang="en-US" altLang="ko-KR" dirty="0"/>
          </a:p>
          <a:p>
            <a:r>
              <a:rPr lang="ko-KR" altLang="en-US" dirty="0"/>
              <a:t>데이터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기계학습 기초</a:t>
            </a:r>
            <a:endParaRPr lang="ko-KR" altLang="en-US" sz="23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4846" y="1124744"/>
            <a:ext cx="23358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</a:rPr>
              <a:t>Machine learning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799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인공지능을 활용한 연구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강력한 인공지능 모델들</a:t>
            </a:r>
          </a:p>
        </p:txBody>
      </p:sp>
      <p:pic>
        <p:nvPicPr>
          <p:cNvPr id="1026" name="Picture 2" descr="이세돌 이긴 알파고, 손쉬운 바둑돌 올려놓기 못한 까닭 | 중앙일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217" y="1456091"/>
            <a:ext cx="3747255" cy="24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88047" y="1062151"/>
            <a:ext cx="3177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2016.03 / </a:t>
            </a:r>
            <a:r>
              <a:rPr lang="ko-KR" altLang="en-US" sz="1600" dirty="0" err="1"/>
              <a:t>알파고와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이세돌의</a:t>
            </a:r>
            <a:r>
              <a:rPr lang="ko-KR" altLang="en-US" sz="1600" dirty="0"/>
              <a:t> 대국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5765800" y="5918201"/>
            <a:ext cx="3325814" cy="651933"/>
          </a:xfrm>
        </p:spPr>
        <p:txBody>
          <a:bodyPr/>
          <a:lstStyle/>
          <a:p>
            <a:r>
              <a:rPr lang="ko-KR" altLang="en-US" dirty="0"/>
              <a:t>중앙일보</a:t>
            </a:r>
            <a:r>
              <a:rPr lang="en-US" altLang="ko-KR" dirty="0"/>
              <a:t>: https://www.joongang.co.kr/article/2507487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25499" y="1062151"/>
            <a:ext cx="237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인공지능 </a:t>
            </a:r>
            <a:r>
              <a:rPr lang="ko-KR" altLang="en-US" sz="1600"/>
              <a:t>논문 출판 경향</a:t>
            </a:r>
            <a:endParaRPr lang="ko-KR" altLang="en-US" sz="1600" dirty="0"/>
          </a:p>
        </p:txBody>
      </p:sp>
      <p:pic>
        <p:nvPicPr>
          <p:cNvPr id="1028" name="Picture 4" descr="https://alphafold.ebi.ac.uk/assets/img/dm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42" y="5030114"/>
            <a:ext cx="3122158" cy="73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5616" y="5862815"/>
            <a:ext cx="3639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AlphaZero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AlphaFold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GNoME</a:t>
            </a:r>
            <a:r>
              <a:rPr lang="en-US" altLang="ko-KR" sz="2000" dirty="0"/>
              <a:t>, …</a:t>
            </a:r>
            <a:endParaRPr lang="ko-KR" altLang="en-US" sz="2000" dirty="0"/>
          </a:p>
        </p:txBody>
      </p:sp>
      <p:pic>
        <p:nvPicPr>
          <p:cNvPr id="1030" name="Picture 6" descr="https://upload.wikimedia.org/wikipedia/commons/thumb/4/4d/OpenAI_Logo.svg/250px-OpenAI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817" y="5011995"/>
            <a:ext cx="2752725" cy="74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304243" y="5862815"/>
            <a:ext cx="326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ChatGPT</a:t>
            </a:r>
            <a:r>
              <a:rPr lang="en-US" altLang="ko-KR" sz="2000" dirty="0"/>
              <a:t>, DALLE, </a:t>
            </a:r>
            <a:r>
              <a:rPr lang="en-US" altLang="ko-KR" sz="2000" dirty="0" err="1"/>
              <a:t>Sora</a:t>
            </a:r>
            <a:r>
              <a:rPr lang="en-US" altLang="ko-KR" sz="2000" dirty="0"/>
              <a:t>, …</a:t>
            </a:r>
            <a:endParaRPr lang="ko-KR" altLang="en-US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300296-5B52-4532-B001-BE87B797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8ECD3C-7D9F-48CE-8F05-CB3D2E4DC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95" y="1366014"/>
            <a:ext cx="4590910" cy="31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24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131841" y="5918201"/>
            <a:ext cx="5959774" cy="651933"/>
          </a:xfrm>
        </p:spPr>
        <p:txBody>
          <a:bodyPr/>
          <a:lstStyle/>
          <a:p>
            <a:r>
              <a:rPr lang="en-US" altLang="ko-KR" dirty="0"/>
              <a:t>https://blogs.nvidia.com/blog/whats-difference-artificial-intelligence-machine-learning-deep-learning-ai/</a:t>
            </a:r>
            <a:endParaRPr lang="ko-KR" altLang="en-US" dirty="0"/>
          </a:p>
        </p:txBody>
      </p:sp>
      <p:pic>
        <p:nvPicPr>
          <p:cNvPr id="2050" name="Picture 2" descr="What's the difference between Artificial Intelligence (AI), Machine Learning, and Deep Learning?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7"/>
          <a:stretch/>
        </p:blipFill>
        <p:spPr bwMode="auto">
          <a:xfrm>
            <a:off x="78812" y="639000"/>
            <a:ext cx="8819655" cy="523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5536" y="5733256"/>
            <a:ext cx="835292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“</a:t>
            </a:r>
            <a:r>
              <a:rPr lang="ko-KR" altLang="en-US" sz="1400" dirty="0"/>
              <a:t>명시적인 프로그래밍 없이 컴퓨터가 학습하는 능력을 갖추게 하는 연구분야</a:t>
            </a:r>
            <a:r>
              <a:rPr lang="en-US" altLang="ko-KR" sz="1400" dirty="0"/>
              <a:t>” </a:t>
            </a:r>
            <a:r>
              <a:rPr lang="ko-KR" altLang="en-US" sz="1400" dirty="0"/>
              <a:t> </a:t>
            </a:r>
            <a:r>
              <a:rPr lang="en-US" altLang="ko-KR" sz="1400" dirty="0"/>
              <a:t>Arthur</a:t>
            </a:r>
            <a:r>
              <a:rPr lang="ko-KR" altLang="en-US" sz="1400" dirty="0"/>
              <a:t> </a:t>
            </a:r>
            <a:r>
              <a:rPr lang="en-US" altLang="ko-KR" sz="1400" dirty="0"/>
              <a:t>Samuel , 1959</a:t>
            </a:r>
          </a:p>
          <a:p>
            <a:r>
              <a:rPr lang="en-US" altLang="ko-KR" sz="1100" dirty="0"/>
              <a:t>"the field of study that gives computers the ability to learn without being explicitly programmed."</a:t>
            </a:r>
            <a:endParaRPr lang="ko-KR" altLang="en-US" sz="11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33BA61-B660-42EE-950F-C45F8F301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180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8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2776</TotalTime>
  <Words>1640</Words>
  <Application>Microsoft Office PowerPoint</Application>
  <PresentationFormat>화면 슬라이드 쇼(4:3)</PresentationFormat>
  <Paragraphs>289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Wingdings</vt:lpstr>
      <vt:lpstr>Office 테마</vt:lpstr>
      <vt:lpstr>인공지능을 활용한 소재 연구</vt:lpstr>
      <vt:lpstr>일정 및 참고문헌</vt:lpstr>
      <vt:lpstr>환경구축</vt:lpstr>
      <vt:lpstr>환경 구축 - WSL</vt:lpstr>
      <vt:lpstr>환경 구축 – Anaconda and VSCode</vt:lpstr>
      <vt:lpstr>환경 구축 – Github and Python</vt:lpstr>
      <vt:lpstr>기계학습 기초</vt:lpstr>
      <vt:lpstr>인공지능</vt:lpstr>
      <vt:lpstr>인공지능</vt:lpstr>
      <vt:lpstr>기계학습 모델을 활용한 문제 해결</vt:lpstr>
      <vt:lpstr>기계학습 (Machine learning, ML)</vt:lpstr>
      <vt:lpstr>Clustering &amp; Dimension reduction</vt:lpstr>
      <vt:lpstr>Classification &amp; Regression</vt:lpstr>
      <vt:lpstr>데이터의 중요성</vt:lpstr>
      <vt:lpstr>알고리즘의 중요성</vt:lpstr>
      <vt:lpstr>테스트와 검증</vt:lpstr>
      <vt:lpstr>차원 축소</vt:lpstr>
      <vt:lpstr>실습 1: Machine learning</vt:lpstr>
      <vt:lpstr>번외: ChatGPT</vt:lpstr>
      <vt:lpstr>번외: ChatGPT</vt:lpstr>
      <vt:lpstr>번외: PyCaret</vt:lpstr>
      <vt:lpstr>인공신경망</vt:lpstr>
      <vt:lpstr>Playground</vt:lpstr>
      <vt:lpstr>퍼셉트론</vt:lpstr>
      <vt:lpstr>거대 모델의 문제점</vt:lpstr>
      <vt:lpstr>훈련 속도를 높이는 방법</vt:lpstr>
      <vt:lpstr>소재과학 분야에 사용되는 신경망의 종류</vt:lpstr>
      <vt:lpstr>실습 2: Neural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Jin-Hoon Yang</dc:creator>
  <cp:lastModifiedBy>Yang Jin-Hoon</cp:lastModifiedBy>
  <cp:revision>74</cp:revision>
  <dcterms:created xsi:type="dcterms:W3CDTF">2024-02-18T06:02:57Z</dcterms:created>
  <dcterms:modified xsi:type="dcterms:W3CDTF">2024-02-21T14:00:38Z</dcterms:modified>
</cp:coreProperties>
</file>